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818" r:id="rId4"/>
  </p:sldMasterIdLst>
  <p:notesMasterIdLst>
    <p:notesMasterId r:id="rId35"/>
  </p:notesMasterIdLst>
  <p:sldIdLst>
    <p:sldId id="313" r:id="rId5"/>
    <p:sldId id="315" r:id="rId6"/>
    <p:sldId id="314" r:id="rId7"/>
    <p:sldId id="262" r:id="rId8"/>
    <p:sldId id="263" r:id="rId9"/>
    <p:sldId id="264" r:id="rId10"/>
    <p:sldId id="265" r:id="rId11"/>
    <p:sldId id="266" r:id="rId12"/>
    <p:sldId id="267" r:id="rId13"/>
    <p:sldId id="268" r:id="rId14"/>
    <p:sldId id="270" r:id="rId15"/>
    <p:sldId id="269" r:id="rId16"/>
    <p:sldId id="306" r:id="rId17"/>
    <p:sldId id="307" r:id="rId18"/>
    <p:sldId id="274" r:id="rId19"/>
    <p:sldId id="275" r:id="rId20"/>
    <p:sldId id="294" r:id="rId21"/>
    <p:sldId id="295" r:id="rId22"/>
    <p:sldId id="296" r:id="rId23"/>
    <p:sldId id="317" r:id="rId24"/>
    <p:sldId id="318" r:id="rId25"/>
    <p:sldId id="319" r:id="rId26"/>
    <p:sldId id="320" r:id="rId27"/>
    <p:sldId id="321" r:id="rId28"/>
    <p:sldId id="322" r:id="rId29"/>
    <p:sldId id="323" r:id="rId30"/>
    <p:sldId id="325" r:id="rId31"/>
    <p:sldId id="326" r:id="rId32"/>
    <p:sldId id="304" r:id="rId33"/>
    <p:sldId id="324" r:id="rId34"/>
  </p:sldIdLst>
  <p:sldSz cx="9144000" cy="6858000" type="screen4x3"/>
  <p:notesSz cx="7077075" cy="9363075"/>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 Miro-Quesada" initials="DM" lastIdx="15" clrIdx="0">
    <p:extLst>
      <p:ext uri="{19B8F6BF-5375-455C-9EA6-DF929625EA0E}">
        <p15:presenceInfo xmlns:p15="http://schemas.microsoft.com/office/powerpoint/2012/main" userId="S-1-5-21-2567133279-126380308-195766442-18083" providerId="AD"/>
      </p:ext>
    </p:extLst>
  </p:cmAuthor>
  <p:cmAuthor id="2" name="Carlton R. Ramcharran" initials="CRR" lastIdx="27" clrIdx="1">
    <p:extLst>
      <p:ext uri="{19B8F6BF-5375-455C-9EA6-DF929625EA0E}">
        <p15:presenceInfo xmlns:p15="http://schemas.microsoft.com/office/powerpoint/2012/main" userId="S-1-5-21-2567133279-126380308-195766442-8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0099"/>
    <a:srgbClr val="009900"/>
    <a:srgbClr val="0000CC"/>
    <a:srgbClr val="99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C78D7F-7EC4-4357-BB13-ED1386FCF460}" v="115" dt="2020-06-18T18:15:34.9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0" autoAdjust="0"/>
    <p:restoredTop sz="57289" autoAdjust="0"/>
  </p:normalViewPr>
  <p:slideViewPr>
    <p:cSldViewPr>
      <p:cViewPr varScale="1">
        <p:scale>
          <a:sx n="61" d="100"/>
          <a:sy n="61" d="100"/>
        </p:scale>
        <p:origin x="1716" y="78"/>
      </p:cViewPr>
      <p:guideLst>
        <p:guide orient="horz" pos="2160"/>
        <p:guide pos="2880"/>
      </p:guideLst>
    </p:cSldViewPr>
  </p:slideViewPr>
  <p:outlineViewPr>
    <p:cViewPr>
      <p:scale>
        <a:sx n="33" d="100"/>
        <a:sy n="33" d="100"/>
      </p:scale>
      <p:origin x="0" y="-12016"/>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1792" y="44"/>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rald M. Eisenberg" userId="ff6af451-1b39-453e-9cae-16e48195505f" providerId="ADAL" clId="{9EC78D7F-7EC4-4357-BB13-ED1386FCF460}"/>
    <pc:docChg chg="modSld">
      <pc:chgData name="Gerald M. Eisenberg" userId="ff6af451-1b39-453e-9cae-16e48195505f" providerId="ADAL" clId="{9EC78D7F-7EC4-4357-BB13-ED1386FCF460}" dt="2020-06-18T18:15:34.930" v="147" actId="13926"/>
      <pc:docMkLst>
        <pc:docMk/>
      </pc:docMkLst>
      <pc:sldChg chg="modNotes modNotesTx">
        <pc:chgData name="Gerald M. Eisenberg" userId="ff6af451-1b39-453e-9cae-16e48195505f" providerId="ADAL" clId="{9EC78D7F-7EC4-4357-BB13-ED1386FCF460}" dt="2020-06-18T17:39:26.446" v="23" actId="13926"/>
        <pc:sldMkLst>
          <pc:docMk/>
          <pc:sldMk cId="0" sldId="262"/>
        </pc:sldMkLst>
      </pc:sldChg>
      <pc:sldChg chg="modNotes">
        <pc:chgData name="Gerald M. Eisenberg" userId="ff6af451-1b39-453e-9cae-16e48195505f" providerId="ADAL" clId="{9EC78D7F-7EC4-4357-BB13-ED1386FCF460}" dt="2020-06-18T17:41:02.641" v="25" actId="13926"/>
        <pc:sldMkLst>
          <pc:docMk/>
          <pc:sldMk cId="0" sldId="263"/>
        </pc:sldMkLst>
      </pc:sldChg>
      <pc:sldChg chg="modNotes">
        <pc:chgData name="Gerald M. Eisenberg" userId="ff6af451-1b39-453e-9cae-16e48195505f" providerId="ADAL" clId="{9EC78D7F-7EC4-4357-BB13-ED1386FCF460}" dt="2020-06-18T17:43:22.834" v="26" actId="13926"/>
        <pc:sldMkLst>
          <pc:docMk/>
          <pc:sldMk cId="0" sldId="264"/>
        </pc:sldMkLst>
      </pc:sldChg>
      <pc:sldChg chg="modNotes">
        <pc:chgData name="Gerald M. Eisenberg" userId="ff6af451-1b39-453e-9cae-16e48195505f" providerId="ADAL" clId="{9EC78D7F-7EC4-4357-BB13-ED1386FCF460}" dt="2020-06-18T18:02:51.942" v="28" actId="13926"/>
        <pc:sldMkLst>
          <pc:docMk/>
          <pc:sldMk cId="0" sldId="268"/>
        </pc:sldMkLst>
      </pc:sldChg>
      <pc:sldChg chg="modSp">
        <pc:chgData name="Gerald M. Eisenberg" userId="ff6af451-1b39-453e-9cae-16e48195505f" providerId="ADAL" clId="{9EC78D7F-7EC4-4357-BB13-ED1386FCF460}" dt="2020-06-18T18:15:34.930" v="147" actId="13926"/>
        <pc:sldMkLst>
          <pc:docMk/>
          <pc:sldMk cId="0" sldId="274"/>
        </pc:sldMkLst>
        <pc:spChg chg="mod">
          <ac:chgData name="Gerald M. Eisenberg" userId="ff6af451-1b39-453e-9cae-16e48195505f" providerId="ADAL" clId="{9EC78D7F-7EC4-4357-BB13-ED1386FCF460}" dt="2020-06-18T18:15:34.930" v="147" actId="13926"/>
          <ac:spMkLst>
            <pc:docMk/>
            <pc:sldMk cId="0" sldId="274"/>
            <ac:spMk id="20483" creationId="{00000000-0000-0000-0000-000000000000}"/>
          </ac:spMkLst>
        </pc:spChg>
      </pc:sldChg>
      <pc:sldChg chg="modSp modNotes">
        <pc:chgData name="Gerald M. Eisenberg" userId="ff6af451-1b39-453e-9cae-16e48195505f" providerId="ADAL" clId="{9EC78D7F-7EC4-4357-BB13-ED1386FCF460}" dt="2020-06-18T18:09:44.748" v="61" actId="13926"/>
        <pc:sldMkLst>
          <pc:docMk/>
          <pc:sldMk cId="0" sldId="307"/>
        </pc:sldMkLst>
        <pc:spChg chg="mod">
          <ac:chgData name="Gerald M. Eisenberg" userId="ff6af451-1b39-453e-9cae-16e48195505f" providerId="ADAL" clId="{9EC78D7F-7EC4-4357-BB13-ED1386FCF460}" dt="2020-06-18T18:09:44.748" v="61" actId="13926"/>
          <ac:spMkLst>
            <pc:docMk/>
            <pc:sldMk cId="0" sldId="307"/>
            <ac:spMk id="1638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4"/>
          <p:cNvSpPr>
            <a:spLocks noGrp="1" noRot="1" noChangeAspect="1" noChangeArrowheads="1" noTextEdit="1"/>
          </p:cNvSpPr>
          <p:nvPr>
            <p:ph type="sldImg" idx="2"/>
          </p:nvPr>
        </p:nvSpPr>
        <p:spPr bwMode="auto">
          <a:xfrm>
            <a:off x="1196975" y="233363"/>
            <a:ext cx="4683125" cy="3511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393700" y="3900488"/>
            <a:ext cx="6289675" cy="51498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p:cNvSpPr>
            <a:spLocks noGrp="1" noChangeArrowheads="1"/>
          </p:cNvSpPr>
          <p:nvPr>
            <p:ph type="ftr" sz="quarter" idx="4"/>
          </p:nvPr>
        </p:nvSpPr>
        <p:spPr bwMode="auto">
          <a:xfrm>
            <a:off x="0" y="8893175"/>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defRPr sz="1200"/>
            </a:lvl1pPr>
          </a:lstStyle>
          <a:p>
            <a:pPr>
              <a:defRPr/>
            </a:pPr>
            <a:endParaRPr lang="en-US"/>
          </a:p>
        </p:txBody>
      </p:sp>
      <p:sp>
        <p:nvSpPr>
          <p:cNvPr id="14343" name="Rectangle 7"/>
          <p:cNvSpPr>
            <a:spLocks noGrp="1" noChangeArrowheads="1"/>
          </p:cNvSpPr>
          <p:nvPr>
            <p:ph type="sldNum" sz="quarter" idx="5"/>
          </p:nvPr>
        </p:nvSpPr>
        <p:spPr bwMode="auto">
          <a:xfrm>
            <a:off x="4008438" y="8893175"/>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a:defRPr sz="1200"/>
            </a:lvl1pPr>
          </a:lstStyle>
          <a:p>
            <a:pPr>
              <a:defRPr/>
            </a:pPr>
            <a:fld id="{4F524440-3E21-49AA-A85E-7BD7061EA807}" type="slidenum">
              <a:rPr lang="en-US"/>
              <a:pPr>
                <a:defRPr/>
              </a:pPr>
              <a:t>‹#›</a:t>
            </a:fld>
            <a:endParaRPr lang="en-US"/>
          </a:p>
        </p:txBody>
      </p:sp>
    </p:spTree>
    <p:extLst>
      <p:ext uri="{BB962C8B-B14F-4D97-AF65-F5344CB8AC3E}">
        <p14:creationId xmlns:p14="http://schemas.microsoft.com/office/powerpoint/2010/main" val="32092096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457200" algn="l" rtl="0" eaLnBrk="0" fontAlgn="base" hangingPunct="0">
      <a:spcBef>
        <a:spcPct val="30000"/>
      </a:spcBef>
      <a:spcAft>
        <a:spcPct val="0"/>
      </a:spcAft>
      <a:defRPr sz="1100" kern="1200">
        <a:solidFill>
          <a:schemeClr val="tx1"/>
        </a:solidFill>
        <a:latin typeface="Arial" charset="0"/>
        <a:ea typeface="+mn-ea"/>
        <a:cs typeface="+mn-cs"/>
      </a:defRPr>
    </a:lvl2pPr>
    <a:lvl3pPr marL="914400" algn="l" rtl="0" eaLnBrk="0" fontAlgn="base" hangingPunct="0">
      <a:spcBef>
        <a:spcPct val="30000"/>
      </a:spcBef>
      <a:spcAft>
        <a:spcPct val="0"/>
      </a:spcAft>
      <a:defRPr sz="1100" kern="1200">
        <a:solidFill>
          <a:schemeClr val="tx1"/>
        </a:solidFill>
        <a:latin typeface="Arial" charset="0"/>
        <a:ea typeface="+mn-ea"/>
        <a:cs typeface="+mn-cs"/>
      </a:defRPr>
    </a:lvl3pPr>
    <a:lvl4pPr marL="1371600" algn="l" rtl="0" eaLnBrk="0" fontAlgn="base" hangingPunct="0">
      <a:spcBef>
        <a:spcPct val="30000"/>
      </a:spcBef>
      <a:spcAft>
        <a:spcPct val="0"/>
      </a:spcAft>
      <a:defRPr sz="1100" kern="1200">
        <a:solidFill>
          <a:schemeClr val="tx1"/>
        </a:solidFill>
        <a:latin typeface="Arial" charset="0"/>
        <a:ea typeface="+mn-ea"/>
        <a:cs typeface="+mn-cs"/>
      </a:defRPr>
    </a:lvl4pPr>
    <a:lvl5pPr marL="18288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pPr eaLnBrk="1" hangingPunct="1"/>
            <a:endParaRPr lang="en-US" dirty="0"/>
          </a:p>
        </p:txBody>
      </p:sp>
      <p:sp>
        <p:nvSpPr>
          <p:cNvPr id="37892" name="Slide Number Placeholder 3"/>
          <p:cNvSpPr>
            <a:spLocks noGrp="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B44FF5E4-8435-4084-AA7C-78ECCA4992AE}" type="slidenum">
              <a:rPr lang="en-US" sz="1200" smtClean="0">
                <a:solidFill>
                  <a:srgbClr val="000000"/>
                </a:solidFill>
              </a:rPr>
              <a:pPr/>
              <a:t>0</a:t>
            </a:fld>
            <a:endParaRPr lang="en-US" sz="1200">
              <a:solidFill>
                <a:srgbClr val="000000"/>
              </a:solidFill>
            </a:endParaRPr>
          </a:p>
        </p:txBody>
      </p:sp>
    </p:spTree>
    <p:extLst>
      <p:ext uri="{BB962C8B-B14F-4D97-AF65-F5344CB8AC3E}">
        <p14:creationId xmlns:p14="http://schemas.microsoft.com/office/powerpoint/2010/main" val="1971482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F3FAAA2F-F594-477E-B586-5EE605608CA2}" type="slidenum">
              <a:rPr lang="en-US" sz="1200" smtClean="0"/>
              <a:pPr/>
              <a:t>9</a:t>
            </a:fld>
            <a:endParaRPr lang="en-US" sz="1200"/>
          </a:p>
        </p:txBody>
      </p:sp>
      <p:sp>
        <p:nvSpPr>
          <p:cNvPr id="47107" name="Rectangle 2"/>
          <p:cNvSpPr>
            <a:spLocks noGrp="1" noRot="1" noChangeAspect="1" noChangeArrowheads="1" noTextEdit="1"/>
          </p:cNvSpPr>
          <p:nvPr>
            <p:ph type="sldImg"/>
          </p:nvPr>
        </p:nvSpPr>
        <p:spPr>
          <a:xfrm>
            <a:off x="1290638" y="466725"/>
            <a:ext cx="4479925" cy="3359150"/>
          </a:xfrm>
          <a:ln/>
        </p:spPr>
      </p:sp>
      <p:sp>
        <p:nvSpPr>
          <p:cNvPr id="47108" name="Rectangle 3"/>
          <p:cNvSpPr>
            <a:spLocks noGrp="1" noChangeArrowheads="1"/>
          </p:cNvSpPr>
          <p:nvPr>
            <p:ph type="body" idx="1"/>
          </p:nvPr>
        </p:nvSpPr>
        <p:spPr>
          <a:xfrm>
            <a:off x="473075" y="4160838"/>
            <a:ext cx="6132513" cy="4794250"/>
          </a:xfrm>
          <a:noFill/>
        </p:spPr>
        <p:txBody>
          <a:bodyPr/>
          <a:lstStyle/>
          <a:p>
            <a:pPr eaLnBrk="1" hangingPunct="1"/>
            <a:r>
              <a:rPr lang="en-US" dirty="0"/>
              <a:t>ASME defines a standard as:</a:t>
            </a:r>
          </a:p>
          <a:p>
            <a:pPr eaLnBrk="1" hangingPunct="1"/>
            <a:r>
              <a:rPr lang="en-US" dirty="0"/>
              <a:t>A set of technical definitions, instructions, rules, guidelines, or characteristics set forth to provide consistent and comparable results, including:</a:t>
            </a:r>
          </a:p>
          <a:p>
            <a:pPr eaLnBrk="1" hangingPunct="1"/>
            <a:r>
              <a:rPr lang="en-US" dirty="0"/>
              <a:t>- Items manufactured uniformly, providing for interchangeability</a:t>
            </a:r>
          </a:p>
          <a:p>
            <a:pPr eaLnBrk="1" hangingPunct="1"/>
            <a:r>
              <a:rPr lang="en-US" dirty="0"/>
              <a:t>- Tests and analyses conducted reliably, minimizing the uncertainty of the results</a:t>
            </a:r>
          </a:p>
          <a:p>
            <a:pPr eaLnBrk="1" hangingPunct="1"/>
            <a:r>
              <a:rPr lang="en-US" dirty="0"/>
              <a:t>- Facilities designed and constructed for safe operation</a:t>
            </a:r>
          </a:p>
          <a:p>
            <a:pPr eaLnBrk="1" hangingPunct="1"/>
            <a:endParaRPr lang="en-US" dirty="0"/>
          </a:p>
        </p:txBody>
      </p:sp>
    </p:spTree>
    <p:extLst>
      <p:ext uri="{BB962C8B-B14F-4D97-AF65-F5344CB8AC3E}">
        <p14:creationId xmlns:p14="http://schemas.microsoft.com/office/powerpoint/2010/main" val="1004699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0CF1682F-45C9-4FA5-8DEB-CBB84EBB5524}" type="slidenum">
              <a:rPr lang="en-US" sz="1200" smtClean="0"/>
              <a:pPr/>
              <a:t>10</a:t>
            </a:fld>
            <a:endParaRPr lang="en-US" sz="1200"/>
          </a:p>
        </p:txBody>
      </p:sp>
      <p:sp>
        <p:nvSpPr>
          <p:cNvPr id="50179" name="Rectangle 2"/>
          <p:cNvSpPr>
            <a:spLocks noGrp="1" noRot="1" noChangeAspect="1" noChangeArrowheads="1" noTextEdit="1"/>
          </p:cNvSpPr>
          <p:nvPr>
            <p:ph type="sldImg"/>
          </p:nvPr>
        </p:nvSpPr>
        <p:spPr>
          <a:xfrm>
            <a:off x="1290638" y="466725"/>
            <a:ext cx="4479925" cy="3359150"/>
          </a:xfrm>
          <a:ln/>
        </p:spPr>
      </p:sp>
      <p:sp>
        <p:nvSpPr>
          <p:cNvPr id="50180" name="Rectangle 3"/>
          <p:cNvSpPr>
            <a:spLocks noGrp="1" noChangeArrowheads="1"/>
          </p:cNvSpPr>
          <p:nvPr>
            <p:ph type="body" idx="1"/>
          </p:nvPr>
        </p:nvSpPr>
        <p:spPr>
          <a:xfrm>
            <a:off x="473075" y="4160838"/>
            <a:ext cx="6132513" cy="4794250"/>
          </a:xfrm>
          <a:noFill/>
        </p:spPr>
        <p:txBody>
          <a:bodyPr/>
          <a:lstStyle/>
          <a:p>
            <a:pPr eaLnBrk="1" hangingPunct="1"/>
            <a:r>
              <a:rPr lang="en-US" u="none" dirty="0">
                <a:solidFill>
                  <a:schemeClr val="tx1"/>
                </a:solidFill>
                <a:effectLst/>
              </a:rPr>
              <a:t>Codes and standards have multiple impacts:</a:t>
            </a:r>
          </a:p>
          <a:p>
            <a:pPr marL="233363" lvl="1" indent="-115888" eaLnBrk="1" hangingPunct="1">
              <a:buFontTx/>
              <a:buChar char="•"/>
            </a:pPr>
            <a:r>
              <a:rPr lang="en-US" u="none" dirty="0">
                <a:solidFill>
                  <a:schemeClr val="tx1"/>
                </a:solidFill>
                <a:effectLst/>
              </a:rPr>
              <a:t>Codes and standards can have a major impact on the market for the product, work process or technology to which the code or standard applies.</a:t>
            </a:r>
          </a:p>
          <a:p>
            <a:pPr marL="233363" lvl="1" indent="-115888" eaLnBrk="1" hangingPunct="1">
              <a:buFontTx/>
              <a:buChar char="•"/>
            </a:pPr>
            <a:r>
              <a:rPr lang="en-US" u="none" dirty="0">
                <a:solidFill>
                  <a:schemeClr val="tx1"/>
                </a:solidFill>
                <a:effectLst/>
              </a:rPr>
              <a:t>It is the potential market impact that is behind many of the legal implications that are addressed in other sessions in these training modules.</a:t>
            </a:r>
            <a:endParaRPr lang="en-US" u="none" strike="sngStrike" dirty="0">
              <a:solidFill>
                <a:schemeClr val="tx1"/>
              </a:solidFill>
              <a:effectLst/>
            </a:endParaRPr>
          </a:p>
          <a:p>
            <a:pPr marL="233363" lvl="1" indent="-115888" eaLnBrk="1" hangingPunct="1">
              <a:buFontTx/>
              <a:buChar char="•"/>
            </a:pPr>
            <a:r>
              <a:rPr lang="en-US" u="none" dirty="0">
                <a:solidFill>
                  <a:schemeClr val="tx1"/>
                </a:solidFill>
                <a:effectLst/>
              </a:rPr>
              <a:t>Codes and standards often form the basis for government regulatory requirements, particularly where safety is involved.</a:t>
            </a:r>
          </a:p>
          <a:p>
            <a:pPr eaLnBrk="1" hangingPunct="1"/>
            <a:endParaRPr lang="en-US" u="none" dirty="0">
              <a:solidFill>
                <a:schemeClr val="tx1"/>
              </a:solidFill>
              <a:effectLst/>
            </a:endParaRPr>
          </a:p>
        </p:txBody>
      </p:sp>
    </p:spTree>
    <p:extLst>
      <p:ext uri="{BB962C8B-B14F-4D97-AF65-F5344CB8AC3E}">
        <p14:creationId xmlns:p14="http://schemas.microsoft.com/office/powerpoint/2010/main" val="3490676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3AFF3C2A-642D-4E9B-9A02-58210ADF1D16}" type="slidenum">
              <a:rPr lang="en-US" sz="1200" smtClean="0"/>
              <a:pPr/>
              <a:t>11</a:t>
            </a:fld>
            <a:endParaRPr lang="en-US" sz="1200"/>
          </a:p>
        </p:txBody>
      </p:sp>
      <p:sp>
        <p:nvSpPr>
          <p:cNvPr id="48131" name="Rectangle 2"/>
          <p:cNvSpPr>
            <a:spLocks noGrp="1" noRot="1" noChangeAspect="1" noChangeArrowheads="1" noTextEdit="1"/>
          </p:cNvSpPr>
          <p:nvPr>
            <p:ph type="sldImg"/>
          </p:nvPr>
        </p:nvSpPr>
        <p:spPr>
          <a:xfrm>
            <a:off x="1290638" y="466725"/>
            <a:ext cx="4479925" cy="3359150"/>
          </a:xfrm>
          <a:ln/>
        </p:spPr>
      </p:sp>
      <p:sp>
        <p:nvSpPr>
          <p:cNvPr id="39939" name="Rectangle 3"/>
          <p:cNvSpPr>
            <a:spLocks noGrp="1" noChangeArrowheads="1"/>
          </p:cNvSpPr>
          <p:nvPr>
            <p:ph type="body" idx="1"/>
          </p:nvPr>
        </p:nvSpPr>
        <p:spPr>
          <a:xfrm>
            <a:off x="473075" y="4160838"/>
            <a:ext cx="6132513" cy="4794250"/>
          </a:xfrm>
          <a:ln/>
        </p:spPr>
        <p:txBody>
          <a:bodyPr/>
          <a:lstStyle/>
          <a:p>
            <a:pPr marL="171450" indent="-171450" eaLnBrk="1" hangingPunct="1">
              <a:buFont typeface="Arial" panose="020B0604020202020204" pitchFamily="34" charset="0"/>
              <a:buChar char="•"/>
              <a:defRPr/>
            </a:pPr>
            <a:r>
              <a:rPr lang="en-US" sz="1000" u="none" dirty="0">
                <a:solidFill>
                  <a:schemeClr val="tx1"/>
                </a:solidFill>
              </a:rPr>
              <a:t>ASME Codes and Standards are developed using the key principles of the consensus process discussed further in Module B5 - </a:t>
            </a:r>
            <a:r>
              <a:rPr lang="en-US" sz="1000" u="none" dirty="0">
                <a:solidFill>
                  <a:schemeClr val="tx1"/>
                </a:solidFill>
                <a:latin typeface="Tahoma" pitchFamily="34" charset="0"/>
                <a:cs typeface="Tahoma" pitchFamily="34" charset="0"/>
              </a:rPr>
              <a:t>Consensus Process for Standards Development</a:t>
            </a:r>
            <a:r>
              <a:rPr lang="en-US" sz="1000" u="none" dirty="0">
                <a:solidFill>
                  <a:schemeClr val="tx1"/>
                </a:solidFill>
              </a:rPr>
              <a:t> including:</a:t>
            </a:r>
          </a:p>
          <a:p>
            <a:pPr marL="287338" eaLnBrk="1" hangingPunct="1">
              <a:lnSpc>
                <a:spcPct val="90000"/>
              </a:lnSpc>
              <a:defRPr/>
            </a:pPr>
            <a:r>
              <a:rPr lang="en-US" sz="1000" u="none" dirty="0">
                <a:solidFill>
                  <a:schemeClr val="tx1"/>
                </a:solidFill>
              </a:rPr>
              <a:t>1)Openness</a:t>
            </a:r>
          </a:p>
          <a:p>
            <a:pPr marL="287338" eaLnBrk="1" hangingPunct="1">
              <a:lnSpc>
                <a:spcPct val="90000"/>
              </a:lnSpc>
              <a:defRPr/>
            </a:pPr>
            <a:r>
              <a:rPr lang="en-US" sz="1000" u="none" dirty="0">
                <a:solidFill>
                  <a:schemeClr val="tx1"/>
                </a:solidFill>
              </a:rPr>
              <a:t>2)Transparency</a:t>
            </a:r>
          </a:p>
          <a:p>
            <a:pPr marL="287338" eaLnBrk="1" hangingPunct="1">
              <a:lnSpc>
                <a:spcPct val="90000"/>
              </a:lnSpc>
              <a:defRPr/>
            </a:pPr>
            <a:r>
              <a:rPr lang="en-US" sz="1000" u="none" dirty="0">
                <a:solidFill>
                  <a:schemeClr val="tx1"/>
                </a:solidFill>
              </a:rPr>
              <a:t>3) Balance of Interest</a:t>
            </a:r>
          </a:p>
          <a:p>
            <a:pPr marL="287338" eaLnBrk="1" hangingPunct="1">
              <a:lnSpc>
                <a:spcPct val="90000"/>
              </a:lnSpc>
              <a:defRPr/>
            </a:pPr>
            <a:r>
              <a:rPr lang="en-US" sz="1000" u="none" dirty="0">
                <a:solidFill>
                  <a:schemeClr val="tx1"/>
                </a:solidFill>
              </a:rPr>
              <a:t>4) Due Process</a:t>
            </a:r>
          </a:p>
          <a:p>
            <a:pPr marL="171450" indent="-171450" eaLnBrk="1" hangingPunct="1">
              <a:buFont typeface="Arial" panose="020B0604020202020204" pitchFamily="34" charset="0"/>
              <a:buChar char="•"/>
              <a:defRPr/>
            </a:pPr>
            <a:r>
              <a:rPr lang="en-US" sz="1000" u="none" dirty="0">
                <a:solidFill>
                  <a:schemeClr val="tx1"/>
                </a:solidFill>
              </a:rPr>
              <a:t>ASME standards include these key characteristics:</a:t>
            </a:r>
          </a:p>
          <a:p>
            <a:pPr marL="288871" lvl="1" indent="-171450" eaLnBrk="1" hangingPunct="1">
              <a:buFont typeface="Arial" panose="020B0604020202020204" pitchFamily="34" charset="0"/>
              <a:buChar char="−"/>
              <a:defRPr/>
            </a:pPr>
            <a:r>
              <a:rPr lang="en-US" sz="1000" u="none" dirty="0">
                <a:solidFill>
                  <a:schemeClr val="tx1"/>
                </a:solidFill>
              </a:rPr>
              <a:t>A</a:t>
            </a:r>
            <a:r>
              <a:rPr lang="en-US" sz="1000" u="none" baseline="0" dirty="0">
                <a:solidFill>
                  <a:schemeClr val="tx1"/>
                </a:solidFill>
              </a:rPr>
              <a:t> standardized format</a:t>
            </a:r>
            <a:endParaRPr lang="en-US" sz="1000" u="none" dirty="0">
              <a:solidFill>
                <a:schemeClr val="tx1"/>
              </a:solidFill>
            </a:endParaRPr>
          </a:p>
          <a:p>
            <a:pPr marL="288871" lvl="1" indent="-171450" eaLnBrk="1" hangingPunct="1">
              <a:buFont typeface="Arial" panose="020B0604020202020204" pitchFamily="34" charset="0"/>
              <a:buChar char="−"/>
              <a:defRPr/>
            </a:pPr>
            <a:r>
              <a:rPr lang="en-US" sz="1000" u="none" dirty="0">
                <a:solidFill>
                  <a:schemeClr val="tx1"/>
                </a:solidFill>
              </a:rPr>
              <a:t>They are written in a clear consistent style that makes them suitable for repeated use</a:t>
            </a:r>
            <a:r>
              <a:rPr lang="en-US" sz="1000" u="none" strike="sngStrike" dirty="0">
                <a:solidFill>
                  <a:schemeClr val="tx1"/>
                </a:solidFill>
              </a:rPr>
              <a:t>.</a:t>
            </a:r>
          </a:p>
          <a:p>
            <a:pPr marL="288871" lvl="1" indent="-171450" eaLnBrk="1" hangingPunct="1">
              <a:buFont typeface="Arial" panose="020B0604020202020204" pitchFamily="34" charset="0"/>
              <a:buChar char="−"/>
              <a:defRPr/>
            </a:pPr>
            <a:r>
              <a:rPr lang="en-US" sz="1000" u="none" dirty="0">
                <a:solidFill>
                  <a:schemeClr val="tx1"/>
                </a:solidFill>
              </a:rPr>
              <a:t>They have a well-defined scope, but provide complete coverage of the topics within that scope.</a:t>
            </a:r>
          </a:p>
          <a:p>
            <a:pPr marL="288871" lvl="1" indent="-171450" eaLnBrk="1" hangingPunct="1">
              <a:buFont typeface="Arial" panose="020B0604020202020204" pitchFamily="34" charset="0"/>
              <a:buChar char="−"/>
              <a:defRPr/>
            </a:pPr>
            <a:r>
              <a:rPr lang="en-US" sz="1000" u="none" dirty="0">
                <a:solidFill>
                  <a:schemeClr val="tx1"/>
                </a:solidFill>
              </a:rPr>
              <a:t>They define realistic requirements suited to the intended purpose of the standard</a:t>
            </a:r>
            <a:endParaRPr lang="en-US" sz="1000" u="none" strike="sngStrike" baseline="0" dirty="0">
              <a:solidFill>
                <a:schemeClr val="tx1"/>
              </a:solidFill>
            </a:endParaRPr>
          </a:p>
          <a:p>
            <a:pPr marL="746071" lvl="2" indent="-171450" eaLnBrk="1" hangingPunct="1">
              <a:buFont typeface="Arial" panose="020B0604020202020204" pitchFamily="34" charset="0"/>
              <a:buChar char="−"/>
              <a:defRPr/>
            </a:pPr>
            <a:r>
              <a:rPr lang="en-US" sz="1000" u="none" dirty="0">
                <a:solidFill>
                  <a:schemeClr val="tx1"/>
                </a:solidFill>
              </a:rPr>
              <a:t>Realistic</a:t>
            </a:r>
            <a:r>
              <a:rPr lang="en-US" sz="1000" u="none" baseline="0" dirty="0">
                <a:solidFill>
                  <a:schemeClr val="tx1"/>
                </a:solidFill>
              </a:rPr>
              <a:t> requirements are not </a:t>
            </a:r>
            <a:r>
              <a:rPr lang="en-US" sz="1000" u="none" dirty="0">
                <a:solidFill>
                  <a:schemeClr val="tx1"/>
                </a:solidFill>
              </a:rPr>
              <a:t>arbitrary or overly restrictive. </a:t>
            </a:r>
          </a:p>
          <a:p>
            <a:pPr marL="288871" lvl="1" indent="-171450" eaLnBrk="1" hangingPunct="1">
              <a:buFont typeface="Arial" panose="020B0604020202020204" pitchFamily="34" charset="0"/>
              <a:buChar char="−"/>
              <a:defRPr/>
            </a:pPr>
            <a:r>
              <a:rPr lang="en-US" sz="1000" u="none" dirty="0">
                <a:solidFill>
                  <a:schemeClr val="tx1"/>
                </a:solidFill>
              </a:rPr>
              <a:t>They define enforceable requirements.</a:t>
            </a:r>
            <a:r>
              <a:rPr lang="en-US" sz="1000" u="none" strike="sngStrike" dirty="0">
                <a:solidFill>
                  <a:schemeClr val="tx1"/>
                </a:solidFill>
              </a:rPr>
              <a:t> </a:t>
            </a:r>
          </a:p>
          <a:p>
            <a:pPr marL="746071" lvl="2" indent="-171450" eaLnBrk="1" hangingPunct="1">
              <a:buFont typeface="Arial" panose="020B0604020202020204" pitchFamily="34" charset="0"/>
              <a:buChar char="−"/>
              <a:defRPr/>
            </a:pPr>
            <a:r>
              <a:rPr lang="en-US" sz="1000" u="none" dirty="0">
                <a:solidFill>
                  <a:schemeClr val="tx1"/>
                </a:solidFill>
              </a:rPr>
              <a:t>The requirements allow auditors (e.g.,</a:t>
            </a:r>
            <a:r>
              <a:rPr lang="en-US" sz="1000" u="none" baseline="0" dirty="0">
                <a:solidFill>
                  <a:schemeClr val="tx1"/>
                </a:solidFill>
              </a:rPr>
              <a:t> inspector, purchaser) </a:t>
            </a:r>
            <a:r>
              <a:rPr lang="en-US" sz="1000" u="none" dirty="0">
                <a:solidFill>
                  <a:schemeClr val="tx1"/>
                </a:solidFill>
              </a:rPr>
              <a:t>to clearly determine where the standard has been followed. </a:t>
            </a:r>
            <a:br>
              <a:rPr lang="en-US" sz="1000" u="none" dirty="0">
                <a:solidFill>
                  <a:schemeClr val="tx1"/>
                </a:solidFill>
              </a:rPr>
            </a:br>
            <a:endParaRPr lang="en-US" sz="1000" u="none" dirty="0">
              <a:solidFill>
                <a:schemeClr val="tx1"/>
              </a:solidFill>
            </a:endParaRPr>
          </a:p>
        </p:txBody>
      </p:sp>
    </p:spTree>
    <p:extLst>
      <p:ext uri="{BB962C8B-B14F-4D97-AF65-F5344CB8AC3E}">
        <p14:creationId xmlns:p14="http://schemas.microsoft.com/office/powerpoint/2010/main" val="4150210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p:spPr>
        <p:txBody>
          <a:bodyPr/>
          <a:lstStyle/>
          <a:p>
            <a:pPr eaLnBrk="1" hangingPunct="1"/>
            <a:r>
              <a:rPr lang="en-US" u="none" strike="noStrike" dirty="0">
                <a:solidFill>
                  <a:schemeClr val="tx1"/>
                </a:solidFill>
              </a:rPr>
              <a:t>The contents of an ASME Standard</a:t>
            </a:r>
            <a:r>
              <a:rPr lang="en-US" u="none" strike="noStrike" baseline="0" dirty="0">
                <a:solidFill>
                  <a:schemeClr val="tx1"/>
                </a:solidFill>
              </a:rPr>
              <a:t> </a:t>
            </a:r>
            <a:r>
              <a:rPr lang="en-US" u="none" strike="noStrike" dirty="0">
                <a:solidFill>
                  <a:schemeClr val="tx1"/>
                </a:solidFill>
              </a:rPr>
              <a:t>includes</a:t>
            </a:r>
            <a:r>
              <a:rPr lang="en-US" u="none" strike="noStrike" baseline="0" dirty="0">
                <a:solidFill>
                  <a:schemeClr val="tx1"/>
                </a:solidFill>
              </a:rPr>
              <a:t> the following</a:t>
            </a:r>
            <a:r>
              <a:rPr lang="en-US" u="none" strike="noStrike" dirty="0">
                <a:solidFill>
                  <a:schemeClr val="tx1"/>
                </a:solidFill>
              </a:rPr>
              <a:t>:</a:t>
            </a:r>
          </a:p>
          <a:p>
            <a:pPr marL="171450" indent="-171450" eaLnBrk="1" hangingPunct="1">
              <a:buFont typeface="Arial" panose="020B0604020202020204" pitchFamily="34" charset="0"/>
              <a:buChar char="•"/>
            </a:pPr>
            <a:r>
              <a:rPr lang="en-US" u="none" strike="noStrike" dirty="0">
                <a:solidFill>
                  <a:schemeClr val="tx1"/>
                </a:solidFill>
              </a:rPr>
              <a:t>Front Matter such as copyright</a:t>
            </a:r>
            <a:r>
              <a:rPr lang="en-US" u="none" strike="noStrike" baseline="0" dirty="0">
                <a:solidFill>
                  <a:schemeClr val="tx1"/>
                </a:solidFill>
              </a:rPr>
              <a:t> page, table of contents, foreword, roster, committee correspondence and summary of changes. </a:t>
            </a:r>
            <a:endParaRPr lang="en-US" u="none" strike="noStrike" dirty="0">
              <a:solidFill>
                <a:schemeClr val="tx1"/>
              </a:solidFill>
            </a:endParaRPr>
          </a:p>
          <a:p>
            <a:pPr marL="171450" indent="-171450" eaLnBrk="1" hangingPunct="1">
              <a:buFont typeface="Arial" panose="020B0604020202020204" pitchFamily="34" charset="0"/>
              <a:buChar char="•"/>
            </a:pPr>
            <a:r>
              <a:rPr lang="en-US" u="none" strike="noStrike" dirty="0">
                <a:solidFill>
                  <a:schemeClr val="tx1"/>
                </a:solidFill>
              </a:rPr>
              <a:t>Body that is divided into Chapters, sections and paragraphs for easy reference. </a:t>
            </a:r>
          </a:p>
          <a:p>
            <a:pPr marL="171450" indent="-171450" eaLnBrk="1" hangingPunct="1">
              <a:buFont typeface="Arial" panose="020B0604020202020204" pitchFamily="34" charset="0"/>
              <a:buChar char="•"/>
            </a:pPr>
            <a:r>
              <a:rPr lang="en-US" u="none" strike="noStrike" dirty="0">
                <a:solidFill>
                  <a:schemeClr val="tx1"/>
                </a:solidFill>
              </a:rPr>
              <a:t>Back matter such</a:t>
            </a:r>
            <a:r>
              <a:rPr lang="en-US" u="none" strike="noStrike" baseline="0" dirty="0">
                <a:solidFill>
                  <a:schemeClr val="tx1"/>
                </a:solidFill>
              </a:rPr>
              <a:t> as</a:t>
            </a:r>
            <a:r>
              <a:rPr lang="en-US" u="none" strike="noStrike" dirty="0">
                <a:solidFill>
                  <a:schemeClr val="tx1"/>
                </a:solidFill>
              </a:rPr>
              <a:t> Appendices (Mandatory and Nonmandatory), Annexes, Informational pages</a:t>
            </a:r>
          </a:p>
          <a:p>
            <a:pPr eaLnBrk="1" hangingPunct="1"/>
            <a:endParaRPr lang="en-US" u="none" strike="noStrike" dirty="0">
              <a:solidFill>
                <a:schemeClr val="tx1"/>
              </a:solidFill>
            </a:endParaRPr>
          </a:p>
        </p:txBody>
      </p:sp>
      <p:sp>
        <p:nvSpPr>
          <p:cNvPr id="49156" name="Slide Number Placeholder 3"/>
          <p:cNvSpPr>
            <a:spLocks noGrp="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C0CC90FF-2E34-49EB-84A0-88C6C6F47E07}" type="slidenum">
              <a:rPr lang="en-US" sz="1200" smtClean="0"/>
              <a:pPr/>
              <a:t>12</a:t>
            </a:fld>
            <a:endParaRPr lang="en-US" sz="1200"/>
          </a:p>
        </p:txBody>
      </p:sp>
    </p:spTree>
    <p:extLst>
      <p:ext uri="{BB962C8B-B14F-4D97-AF65-F5344CB8AC3E}">
        <p14:creationId xmlns:p14="http://schemas.microsoft.com/office/powerpoint/2010/main" val="1591165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1196975" y="312738"/>
            <a:ext cx="4683125" cy="3511550"/>
          </a:xfrm>
          <a:ln/>
        </p:spPr>
      </p:sp>
      <p:sp>
        <p:nvSpPr>
          <p:cNvPr id="51203" name="Notes Placeholder 2"/>
          <p:cNvSpPr>
            <a:spLocks noGrp="1"/>
          </p:cNvSpPr>
          <p:nvPr>
            <p:ph type="body" idx="1"/>
          </p:nvPr>
        </p:nvSpPr>
        <p:spPr>
          <a:noFill/>
        </p:spPr>
        <p:txBody>
          <a:bodyPr/>
          <a:lstStyle/>
          <a:p>
            <a:pPr eaLnBrk="1" hangingPunct="1"/>
            <a:r>
              <a:rPr lang="en-US" u="none" strike="noStrike" dirty="0">
                <a:solidFill>
                  <a:schemeClr val="tx1"/>
                </a:solidFill>
              </a:rPr>
              <a:t>Due to the impact ASME Standards have on various industries, standards</a:t>
            </a:r>
            <a:r>
              <a:rPr lang="en-US" u="none" strike="noStrike" baseline="0" dirty="0">
                <a:solidFill>
                  <a:schemeClr val="tx1"/>
                </a:solidFill>
              </a:rPr>
              <a:t> development committees receive a request for interpretations, cases and proposed revisions. </a:t>
            </a:r>
          </a:p>
          <a:p>
            <a:pPr eaLnBrk="1" hangingPunct="1"/>
            <a:endParaRPr lang="en-US" u="none" strike="noStrike" baseline="0" dirty="0">
              <a:solidFill>
                <a:schemeClr val="tx1"/>
              </a:solidFill>
            </a:endParaRPr>
          </a:p>
          <a:p>
            <a:pPr eaLnBrk="1" hangingPunct="1"/>
            <a:r>
              <a:rPr lang="en-US" u="none" strike="noStrike" dirty="0">
                <a:solidFill>
                  <a:schemeClr val="tx1"/>
                </a:solidFill>
              </a:rPr>
              <a:t>Interpretations a</a:t>
            </a:r>
            <a:r>
              <a:rPr lang="en-US" u="none" strike="noStrike" baseline="0" dirty="0">
                <a:solidFill>
                  <a:schemeClr val="tx1"/>
                </a:solidFill>
              </a:rPr>
              <a:t>re </a:t>
            </a:r>
            <a:r>
              <a:rPr lang="en-US" u="none" strike="noStrike" dirty="0">
                <a:solidFill>
                  <a:schemeClr val="tx1"/>
                </a:solidFill>
              </a:rPr>
              <a:t>formal responses to written inquires. They </a:t>
            </a:r>
            <a:r>
              <a:rPr lang="en-US" u="none" strike="noStrike" baseline="0" dirty="0">
                <a:solidFill>
                  <a:schemeClr val="tx1"/>
                </a:solidFill>
              </a:rPr>
              <a:t>clarify ambiguous language in the standard. Cases are </a:t>
            </a:r>
            <a:r>
              <a:rPr lang="en-US" u="none" strike="noStrike" dirty="0">
                <a:solidFill>
                  <a:schemeClr val="tx1"/>
                </a:solidFill>
              </a:rPr>
              <a:t>used to provide alternatives to the existing requirements of the standard, such as to grant permission for the use of new materials.</a:t>
            </a:r>
            <a:r>
              <a:rPr lang="en-US" u="none" strike="noStrike" baseline="0" dirty="0">
                <a:solidFill>
                  <a:schemeClr val="tx1"/>
                </a:solidFill>
              </a:rPr>
              <a:t> Proposed revisions will be covered in the next slide. </a:t>
            </a:r>
          </a:p>
          <a:p>
            <a:pPr eaLnBrk="1" hangingPunct="1"/>
            <a:endParaRPr lang="en-US" u="none" strike="noStrike" baseline="0" dirty="0">
              <a:solidFill>
                <a:schemeClr val="tx1"/>
              </a:solidFill>
            </a:endParaRPr>
          </a:p>
          <a:p>
            <a:pPr eaLnBrk="1" hangingPunct="1"/>
            <a:r>
              <a:rPr lang="en-US" u="none" strike="noStrike" baseline="0" dirty="0">
                <a:solidFill>
                  <a:schemeClr val="tx1"/>
                </a:solidFill>
              </a:rPr>
              <a:t>For more details on Interpretations and cases, please see </a:t>
            </a:r>
            <a:r>
              <a:rPr lang="en-US" u="none" strike="noStrike" dirty="0">
                <a:solidFill>
                  <a:schemeClr val="tx1"/>
                </a:solidFill>
              </a:rPr>
              <a:t>Module B11 - Standards Inquiries, Interpretations and Cases.</a:t>
            </a:r>
          </a:p>
        </p:txBody>
      </p:sp>
      <p:sp>
        <p:nvSpPr>
          <p:cNvPr id="51204" name="Slide Number Placeholder 3"/>
          <p:cNvSpPr>
            <a:spLocks noGrp="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248DFE59-7299-4B15-8C6F-BF89F4E79A9D}" type="slidenum">
              <a:rPr lang="en-US" sz="1200" smtClean="0"/>
              <a:pPr/>
              <a:t>13</a:t>
            </a:fld>
            <a:endParaRPr lang="en-US" sz="1200"/>
          </a:p>
        </p:txBody>
      </p:sp>
    </p:spTree>
    <p:extLst>
      <p:ext uri="{BB962C8B-B14F-4D97-AF65-F5344CB8AC3E}">
        <p14:creationId xmlns:p14="http://schemas.microsoft.com/office/powerpoint/2010/main" val="88626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FE4501D8-42A5-4273-AF82-0065A3026D72}" type="slidenum">
              <a:rPr lang="en-US" sz="1200" smtClean="0"/>
              <a:pPr/>
              <a:t>14</a:t>
            </a:fld>
            <a:endParaRPr lang="en-US" sz="1200"/>
          </a:p>
        </p:txBody>
      </p:sp>
      <p:sp>
        <p:nvSpPr>
          <p:cNvPr id="55299" name="Rectangle 2"/>
          <p:cNvSpPr>
            <a:spLocks noGrp="1" noRot="1" noChangeAspect="1" noChangeArrowheads="1" noTextEdit="1"/>
          </p:cNvSpPr>
          <p:nvPr>
            <p:ph type="sldImg"/>
          </p:nvPr>
        </p:nvSpPr>
        <p:spPr>
          <a:xfrm>
            <a:off x="1290638" y="466725"/>
            <a:ext cx="4479925" cy="3359150"/>
          </a:xfrm>
          <a:ln/>
        </p:spPr>
      </p:sp>
      <p:sp>
        <p:nvSpPr>
          <p:cNvPr id="56324" name="Rectangle 3"/>
          <p:cNvSpPr>
            <a:spLocks noGrp="1" noChangeArrowheads="1"/>
          </p:cNvSpPr>
          <p:nvPr>
            <p:ph type="body" idx="1"/>
          </p:nvPr>
        </p:nvSpPr>
        <p:spPr>
          <a:xfrm>
            <a:off x="473075" y="4160838"/>
            <a:ext cx="6132513" cy="4794250"/>
          </a:xfrm>
        </p:spPr>
        <p:txBody>
          <a:bodyPr/>
          <a:lstStyle/>
          <a:p>
            <a:pPr marL="171450" indent="-171450" eaLnBrk="1" hangingPunct="1">
              <a:buFont typeface="Arial" panose="020B0604020202020204" pitchFamily="34" charset="0"/>
              <a:buChar char="•"/>
              <a:tabLst>
                <a:tab pos="587102" algn="l"/>
              </a:tabLst>
              <a:defRPr/>
            </a:pPr>
            <a:r>
              <a:rPr lang="en-US" b="0" u="none" dirty="0">
                <a:solidFill>
                  <a:schemeClr val="tx1"/>
                </a:solidFill>
                <a:cs typeface="Times New Roman" pitchFamily="18" charset="0"/>
              </a:rPr>
              <a:t>Requests for Revision can be initiated by c</a:t>
            </a:r>
            <a:r>
              <a:rPr lang="en-US" u="none" dirty="0">
                <a:solidFill>
                  <a:schemeClr val="tx1"/>
                </a:solidFill>
                <a:cs typeface="Times New Roman" pitchFamily="18" charset="0"/>
              </a:rPr>
              <a:t>ommittee members, general</a:t>
            </a:r>
            <a:r>
              <a:rPr lang="en-US" u="none" baseline="0" dirty="0">
                <a:solidFill>
                  <a:schemeClr val="tx1"/>
                </a:solidFill>
                <a:cs typeface="Times New Roman" pitchFamily="18" charset="0"/>
              </a:rPr>
              <a:t> public or ASME S</a:t>
            </a:r>
            <a:r>
              <a:rPr lang="en-US" u="none" dirty="0">
                <a:solidFill>
                  <a:schemeClr val="tx1"/>
                </a:solidFill>
                <a:cs typeface="Times New Roman" pitchFamily="18" charset="0"/>
              </a:rPr>
              <a:t>taff</a:t>
            </a:r>
          </a:p>
          <a:p>
            <a:pPr marL="171450" lvl="1" indent="-171450" eaLnBrk="1" hangingPunct="1">
              <a:buFont typeface="Arial" panose="020B0604020202020204" pitchFamily="34" charset="0"/>
              <a:buChar char="•"/>
              <a:defRPr/>
            </a:pPr>
            <a:r>
              <a:rPr lang="en-US" u="none" dirty="0">
                <a:solidFill>
                  <a:schemeClr val="tx1"/>
                </a:solidFill>
                <a:cs typeface="Times New Roman" pitchFamily="18" charset="0"/>
              </a:rPr>
              <a:t>Standards Development Committees may have specific format requirements for revisions</a:t>
            </a:r>
            <a:r>
              <a:rPr lang="en-US" u="none" baseline="0" dirty="0">
                <a:solidFill>
                  <a:schemeClr val="tx1"/>
                </a:solidFill>
                <a:cs typeface="Times New Roman" pitchFamily="18" charset="0"/>
              </a:rPr>
              <a:t> requests</a:t>
            </a:r>
            <a:r>
              <a:rPr lang="en-US" u="none" dirty="0">
                <a:solidFill>
                  <a:schemeClr val="tx1"/>
                </a:solidFill>
                <a:cs typeface="Times New Roman" pitchFamily="18" charset="0"/>
              </a:rPr>
              <a:t>. These requirements may be outlined in the front matter of the Standard</a:t>
            </a:r>
            <a:r>
              <a:rPr lang="en-US" u="none" baseline="0" dirty="0">
                <a:solidFill>
                  <a:schemeClr val="tx1"/>
                </a:solidFill>
                <a:cs typeface="Times New Roman" pitchFamily="18" charset="0"/>
              </a:rPr>
              <a:t> or on the C&amp;S Connect Standard Development Committee Page.</a:t>
            </a:r>
            <a:endParaRPr lang="en-US" u="none" dirty="0">
              <a:solidFill>
                <a:schemeClr val="tx1"/>
              </a:solidFill>
              <a:cs typeface="Times New Roman" pitchFamily="18" charset="0"/>
            </a:endParaRPr>
          </a:p>
          <a:p>
            <a:pPr marL="171450" lvl="1" indent="-171450" eaLnBrk="1" hangingPunct="1">
              <a:buFont typeface="Arial" panose="020B0604020202020204" pitchFamily="34" charset="0"/>
              <a:buChar char="•"/>
              <a:defRPr/>
            </a:pPr>
            <a:r>
              <a:rPr lang="en-US" u="none" dirty="0">
                <a:solidFill>
                  <a:schemeClr val="tx1"/>
                </a:solidFill>
                <a:cs typeface="Times New Roman" pitchFamily="18" charset="0"/>
              </a:rPr>
              <a:t>Requests for revision of the standard, such as proposed technical changes, editorial changes or errata, are sent to the appropriate staff</a:t>
            </a:r>
            <a:r>
              <a:rPr lang="en-US" u="none" baseline="0" dirty="0">
                <a:solidFill>
                  <a:schemeClr val="tx1"/>
                </a:solidFill>
                <a:cs typeface="Times New Roman" pitchFamily="18" charset="0"/>
              </a:rPr>
              <a:t> contact of the </a:t>
            </a:r>
            <a:r>
              <a:rPr lang="en-US" u="none" dirty="0">
                <a:solidFill>
                  <a:schemeClr val="tx1"/>
                </a:solidFill>
                <a:cs typeface="Times New Roman" pitchFamily="18" charset="0"/>
              </a:rPr>
              <a:t>committee for consideration. </a:t>
            </a:r>
          </a:p>
          <a:p>
            <a:pPr marL="171450" lvl="1" indent="-171450" eaLnBrk="1" hangingPunct="1">
              <a:buFont typeface="Arial" panose="020B0604020202020204" pitchFamily="34" charset="0"/>
              <a:buChar char="•"/>
              <a:defRPr/>
            </a:pPr>
            <a:endParaRPr lang="en-US" u="none" dirty="0">
              <a:solidFill>
                <a:schemeClr val="tx1"/>
              </a:solidFill>
              <a:cs typeface="Times New Roman" pitchFamily="18" charset="0"/>
            </a:endParaRPr>
          </a:p>
          <a:p>
            <a:pPr marL="171239" indent="-171239" eaLnBrk="1" hangingPunct="1">
              <a:tabLst>
                <a:tab pos="587102" algn="l"/>
              </a:tabLst>
              <a:defRPr/>
            </a:pPr>
            <a:endParaRPr lang="en-US" b="1" u="none" dirty="0">
              <a:solidFill>
                <a:schemeClr val="tx1"/>
              </a:solidFill>
              <a:cs typeface="Times New Roman" pitchFamily="18" charset="0"/>
            </a:endParaRPr>
          </a:p>
        </p:txBody>
      </p:sp>
    </p:spTree>
    <p:extLst>
      <p:ext uri="{BB962C8B-B14F-4D97-AF65-F5344CB8AC3E}">
        <p14:creationId xmlns:p14="http://schemas.microsoft.com/office/powerpoint/2010/main" val="1517929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42600401-75C8-406B-9349-18FA341DC3D8}" type="slidenum">
              <a:rPr lang="en-US" sz="1200" smtClean="0"/>
              <a:pPr/>
              <a:t>15</a:t>
            </a:fld>
            <a:endParaRPr lang="en-US" sz="1200"/>
          </a:p>
        </p:txBody>
      </p:sp>
      <p:sp>
        <p:nvSpPr>
          <p:cNvPr id="56323" name="Rectangle 2"/>
          <p:cNvSpPr>
            <a:spLocks noGrp="1" noRot="1" noChangeAspect="1" noChangeArrowheads="1" noTextEdit="1"/>
          </p:cNvSpPr>
          <p:nvPr>
            <p:ph type="sldImg"/>
          </p:nvPr>
        </p:nvSpPr>
        <p:spPr>
          <a:xfrm>
            <a:off x="1290638" y="466725"/>
            <a:ext cx="4479925" cy="3359150"/>
          </a:xfrm>
          <a:ln/>
        </p:spPr>
      </p:sp>
      <p:sp>
        <p:nvSpPr>
          <p:cNvPr id="57348" name="Rectangle 3"/>
          <p:cNvSpPr>
            <a:spLocks noGrp="1" noChangeArrowheads="1"/>
          </p:cNvSpPr>
          <p:nvPr>
            <p:ph type="body" idx="1"/>
          </p:nvPr>
        </p:nvSpPr>
        <p:spPr>
          <a:xfrm>
            <a:off x="473075" y="4160838"/>
            <a:ext cx="6132513" cy="4794250"/>
          </a:xfrm>
        </p:spPr>
        <p:txBody>
          <a:bodyPr/>
          <a:lstStyle/>
          <a:p>
            <a:pPr marL="171239" indent="-171239" eaLnBrk="1" hangingPunct="1">
              <a:spcBef>
                <a:spcPct val="0"/>
              </a:spcBef>
              <a:tabLst>
                <a:tab pos="587102" algn="l"/>
              </a:tabLst>
              <a:defRPr/>
            </a:pPr>
            <a:r>
              <a:rPr lang="en-US" u="none" strike="noStrike" dirty="0">
                <a:solidFill>
                  <a:schemeClr val="tx1"/>
                </a:solidFill>
                <a:cs typeface="Times New Roman" pitchFamily="18" charset="0"/>
              </a:rPr>
              <a:t>Requests for revision can fall into one of three categories; technical</a:t>
            </a:r>
            <a:r>
              <a:rPr lang="en-US" u="none" strike="noStrike" baseline="0" dirty="0">
                <a:solidFill>
                  <a:schemeClr val="tx1"/>
                </a:solidFill>
                <a:cs typeface="Times New Roman" pitchFamily="18" charset="0"/>
              </a:rPr>
              <a:t> revisions, editorial revisions or errata.</a:t>
            </a:r>
            <a:endParaRPr lang="en-US" u="none" strike="noStrike" dirty="0">
              <a:solidFill>
                <a:schemeClr val="tx1"/>
              </a:solidFill>
              <a:cs typeface="Times New Roman" pitchFamily="18" charset="0"/>
            </a:endParaRPr>
          </a:p>
          <a:p>
            <a:pPr marL="0" indent="0" eaLnBrk="1" hangingPunct="1">
              <a:spcBef>
                <a:spcPct val="0"/>
              </a:spcBef>
              <a:buFont typeface="Arial" panose="020B0604020202020204" pitchFamily="34" charset="0"/>
              <a:buNone/>
              <a:tabLst>
                <a:tab pos="587102" algn="l"/>
              </a:tabLst>
              <a:defRPr/>
            </a:pPr>
            <a:endParaRPr lang="en-US" u="none" strike="noStrike" dirty="0">
              <a:solidFill>
                <a:schemeClr val="tx1"/>
              </a:solidFill>
              <a:cs typeface="Times New Roman" pitchFamily="18" charset="0"/>
            </a:endParaRPr>
          </a:p>
          <a:p>
            <a:pPr marL="0" indent="0" eaLnBrk="1" hangingPunct="1">
              <a:spcBef>
                <a:spcPct val="0"/>
              </a:spcBef>
              <a:buFont typeface="Arial" panose="020B0604020202020204" pitchFamily="34" charset="0"/>
              <a:buNone/>
              <a:tabLst>
                <a:tab pos="587102" algn="l"/>
              </a:tabLst>
              <a:defRPr/>
            </a:pPr>
            <a:r>
              <a:rPr lang="en-US" u="none" strike="noStrike" dirty="0">
                <a:solidFill>
                  <a:schemeClr val="tx1"/>
                </a:solidFill>
                <a:cs typeface="Times New Roman" pitchFamily="18" charset="0"/>
              </a:rPr>
              <a:t>Technical revisions are changes that impact the requirements of the standard.</a:t>
            </a:r>
            <a:r>
              <a:rPr lang="en-US" u="none" strike="noStrike" baseline="0" dirty="0">
                <a:solidFill>
                  <a:schemeClr val="tx1"/>
                </a:solidFill>
                <a:cs typeface="Times New Roman" pitchFamily="18" charset="0"/>
              </a:rPr>
              <a:t> </a:t>
            </a:r>
            <a:r>
              <a:rPr lang="en-US" u="none" strike="noStrike" dirty="0">
                <a:solidFill>
                  <a:schemeClr val="tx1"/>
                </a:solidFill>
                <a:cs typeface="Times New Roman" pitchFamily="18" charset="0"/>
              </a:rPr>
              <a:t>Editorial revisions are changes that </a:t>
            </a:r>
            <a:r>
              <a:rPr lang="en-US" i="1" u="none" strike="noStrike" dirty="0">
                <a:solidFill>
                  <a:schemeClr val="tx1"/>
                </a:solidFill>
                <a:cs typeface="Times New Roman" pitchFamily="18" charset="0"/>
              </a:rPr>
              <a:t>do not </a:t>
            </a:r>
            <a:r>
              <a:rPr lang="en-US" u="none" strike="noStrike" dirty="0">
                <a:solidFill>
                  <a:schemeClr val="tx1"/>
                </a:solidFill>
                <a:cs typeface="Times New Roman" pitchFamily="18" charset="0"/>
              </a:rPr>
              <a:t>change the requirements of the standard. Errata include the following:</a:t>
            </a:r>
          </a:p>
          <a:p>
            <a:pPr marL="464790" lvl="1" indent="-176131" eaLnBrk="1" hangingPunct="1">
              <a:buFont typeface="Arial" charset="0"/>
              <a:buChar char="–"/>
              <a:tabLst>
                <a:tab pos="587102" algn="l"/>
              </a:tabLst>
              <a:defRPr/>
            </a:pPr>
            <a:r>
              <a:rPr lang="en-US" u="none" strike="noStrike" dirty="0">
                <a:solidFill>
                  <a:schemeClr val="tx1"/>
                </a:solidFill>
                <a:cs typeface="Times New Roman" pitchFamily="18" charset="0"/>
              </a:rPr>
              <a:t>Typographical errors or misspellings, regardless of origins</a:t>
            </a:r>
          </a:p>
          <a:p>
            <a:pPr marL="464790" lvl="1" indent="-176131" eaLnBrk="1" hangingPunct="1">
              <a:buFont typeface="Arial" charset="0"/>
              <a:buChar char="–"/>
              <a:tabLst>
                <a:tab pos="587102" algn="l"/>
              </a:tabLst>
              <a:defRPr/>
            </a:pPr>
            <a:r>
              <a:rPr lang="en-US" u="none" strike="noStrike" dirty="0">
                <a:solidFill>
                  <a:schemeClr val="tx1"/>
                </a:solidFill>
                <a:cs typeface="Times New Roman" pitchFamily="18" charset="0"/>
              </a:rPr>
              <a:t>Publication of items that were approved but incorrectly published, including</a:t>
            </a:r>
            <a:r>
              <a:rPr lang="en-US" u="none" strike="noStrike" baseline="0" dirty="0">
                <a:solidFill>
                  <a:schemeClr val="tx1"/>
                </a:solidFill>
                <a:cs typeface="Times New Roman" pitchFamily="18" charset="0"/>
              </a:rPr>
              <a:t> </a:t>
            </a:r>
            <a:r>
              <a:rPr lang="en-US" u="none" strike="noStrike" dirty="0">
                <a:solidFill>
                  <a:schemeClr val="tx1"/>
                </a:solidFill>
                <a:cs typeface="Times New Roman" pitchFamily="18" charset="0"/>
              </a:rPr>
              <a:t>staff or printer’s errors,</a:t>
            </a:r>
            <a:r>
              <a:rPr lang="en-US" u="none" strike="noStrike" baseline="0" dirty="0">
                <a:solidFill>
                  <a:schemeClr val="tx1"/>
                </a:solidFill>
                <a:cs typeface="Times New Roman" pitchFamily="18" charset="0"/>
              </a:rPr>
              <a:t> and </a:t>
            </a:r>
            <a:r>
              <a:rPr lang="en-US" u="none" strike="noStrike" dirty="0">
                <a:solidFill>
                  <a:schemeClr val="tx1"/>
                </a:solidFill>
                <a:cs typeface="Times New Roman" pitchFamily="18" charset="0"/>
              </a:rPr>
              <a:t>omission of approved revisions and,</a:t>
            </a:r>
            <a:r>
              <a:rPr lang="en-US" u="none" strike="noStrike" baseline="0" dirty="0">
                <a:solidFill>
                  <a:schemeClr val="tx1"/>
                </a:solidFill>
                <a:cs typeface="Times New Roman" pitchFamily="18" charset="0"/>
              </a:rPr>
              <a:t> </a:t>
            </a:r>
            <a:endParaRPr lang="en-US" u="none" strike="noStrike" dirty="0">
              <a:solidFill>
                <a:schemeClr val="tx1"/>
              </a:solidFill>
              <a:cs typeface="Times New Roman" pitchFamily="18" charset="0"/>
            </a:endParaRPr>
          </a:p>
          <a:p>
            <a:pPr marL="464790" lvl="1" indent="-176131" eaLnBrk="1" hangingPunct="1">
              <a:buFont typeface="Arial" charset="0"/>
              <a:buChar char="–"/>
              <a:tabLst>
                <a:tab pos="587102" algn="l"/>
              </a:tabLst>
              <a:defRPr/>
            </a:pPr>
            <a:r>
              <a:rPr lang="en-US" u="none" strike="noStrike" dirty="0">
                <a:solidFill>
                  <a:schemeClr val="tx1"/>
                </a:solidFill>
                <a:cs typeface="Times New Roman" pitchFamily="18" charset="0"/>
              </a:rPr>
              <a:t>Incorrect publication of an item that did not receive the necessary approvals</a:t>
            </a:r>
          </a:p>
          <a:p>
            <a:pPr marL="0" marR="0" lvl="0" indent="-168541" algn="l" defTabSz="914400" rtl="0" eaLnBrk="1" fontAlgn="base" latinLnBrk="0" hangingPunct="1">
              <a:lnSpc>
                <a:spcPct val="100000"/>
              </a:lnSpc>
              <a:spcBef>
                <a:spcPct val="0"/>
              </a:spcBef>
              <a:spcAft>
                <a:spcPct val="0"/>
              </a:spcAft>
              <a:buClrTx/>
              <a:buSzTx/>
              <a:buFont typeface="Arial" charset="0"/>
              <a:buNone/>
              <a:tabLst>
                <a:tab pos="587102" algn="l"/>
              </a:tabLst>
              <a:defRPr/>
            </a:pPr>
            <a:r>
              <a:rPr lang="en-US" u="none" strike="noStrike" dirty="0">
                <a:solidFill>
                  <a:schemeClr val="tx1"/>
                </a:solidFill>
                <a:cs typeface="Times New Roman" pitchFamily="18" charset="0"/>
              </a:rPr>
              <a:t>The changes described in Errata apply retroactively. Errata</a:t>
            </a:r>
            <a:r>
              <a:rPr lang="en-US" u="none" strike="noStrike" baseline="0" dirty="0">
                <a:solidFill>
                  <a:schemeClr val="tx1"/>
                </a:solidFill>
                <a:cs typeface="Times New Roman" pitchFamily="18" charset="0"/>
              </a:rPr>
              <a:t> are posted online for each ASME Standard. Individuals may subscribe to receive an email when a new errata is posted for an ASME Standard. </a:t>
            </a:r>
            <a:endParaRPr lang="en-US" u="none" strike="noStrike" dirty="0">
              <a:solidFill>
                <a:schemeClr val="tx1"/>
              </a:solidFill>
              <a:cs typeface="Times New Roman" pitchFamily="18" charset="0"/>
            </a:endParaRPr>
          </a:p>
          <a:p>
            <a:pPr marL="0" lvl="0" indent="-168541" eaLnBrk="1" hangingPunct="1">
              <a:spcBef>
                <a:spcPct val="0"/>
              </a:spcBef>
              <a:buFont typeface="Arial" charset="0"/>
              <a:buNone/>
              <a:tabLst>
                <a:tab pos="587102" algn="l"/>
              </a:tabLst>
              <a:defRPr/>
            </a:pPr>
            <a:endParaRPr lang="en-US" u="none" strike="noStrike" dirty="0">
              <a:solidFill>
                <a:schemeClr val="tx1"/>
              </a:solidFill>
            </a:endParaRPr>
          </a:p>
        </p:txBody>
      </p:sp>
    </p:spTree>
    <p:extLst>
      <p:ext uri="{BB962C8B-B14F-4D97-AF65-F5344CB8AC3E}">
        <p14:creationId xmlns:p14="http://schemas.microsoft.com/office/powerpoint/2010/main" val="1066183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EE443812-4257-4F91-8FD9-9A03607810C7}" type="slidenum">
              <a:rPr lang="en-US" sz="1200" smtClean="0"/>
              <a:pPr/>
              <a:t>16</a:t>
            </a:fld>
            <a:endParaRPr lang="en-US" sz="1200"/>
          </a:p>
        </p:txBody>
      </p:sp>
      <p:sp>
        <p:nvSpPr>
          <p:cNvPr id="58371" name="Rectangle 2"/>
          <p:cNvSpPr>
            <a:spLocks noGrp="1" noRot="1" noChangeAspect="1" noChangeArrowheads="1" noTextEdit="1"/>
          </p:cNvSpPr>
          <p:nvPr>
            <p:ph type="sldImg"/>
          </p:nvPr>
        </p:nvSpPr>
        <p:spPr>
          <a:xfrm>
            <a:off x="1290638" y="466725"/>
            <a:ext cx="4479925" cy="3359150"/>
          </a:xfrm>
          <a:ln/>
        </p:spPr>
      </p:sp>
      <p:sp>
        <p:nvSpPr>
          <p:cNvPr id="58372" name="Rectangle 3"/>
          <p:cNvSpPr>
            <a:spLocks noGrp="1" noChangeArrowheads="1"/>
          </p:cNvSpPr>
          <p:nvPr>
            <p:ph type="body" idx="1"/>
          </p:nvPr>
        </p:nvSpPr>
        <p:spPr>
          <a:xfrm>
            <a:off x="473075" y="4160838"/>
            <a:ext cx="6132513" cy="4794250"/>
          </a:xfrm>
          <a:noFill/>
        </p:spPr>
        <p:txBody>
          <a:bodyPr/>
          <a:lstStyle/>
          <a:p>
            <a:pPr eaLnBrk="1" hangingPunct="1"/>
            <a:r>
              <a:rPr lang="en-US" u="none" dirty="0"/>
              <a:t>Now that we have covered</a:t>
            </a:r>
            <a:r>
              <a:rPr lang="en-US" u="none" baseline="0" dirty="0"/>
              <a:t> one of ASME’s primary products and </a:t>
            </a:r>
            <a:r>
              <a:rPr lang="en-US" u="none" dirty="0"/>
              <a:t>the ancillary products used to update and expand on them.</a:t>
            </a:r>
          </a:p>
          <a:p>
            <a:pPr eaLnBrk="1" hangingPunct="1"/>
            <a:endParaRPr lang="en-US" u="none" dirty="0"/>
          </a:p>
          <a:p>
            <a:pPr eaLnBrk="1" hangingPunct="1"/>
            <a:r>
              <a:rPr lang="en-US" u="none" dirty="0"/>
              <a:t>Let’s move on to another important category of products: Guides and Reports.  </a:t>
            </a:r>
          </a:p>
        </p:txBody>
      </p:sp>
    </p:spTree>
    <p:extLst>
      <p:ext uri="{BB962C8B-B14F-4D97-AF65-F5344CB8AC3E}">
        <p14:creationId xmlns:p14="http://schemas.microsoft.com/office/powerpoint/2010/main" val="3618977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4570C427-B3AD-4F5E-BDF2-2449224EF8EE}" type="slidenum">
              <a:rPr lang="en-US" sz="1200" smtClean="0"/>
              <a:pPr/>
              <a:t>17</a:t>
            </a:fld>
            <a:endParaRPr lang="en-US" sz="1200"/>
          </a:p>
        </p:txBody>
      </p:sp>
      <p:sp>
        <p:nvSpPr>
          <p:cNvPr id="59395" name="Rectangle 2"/>
          <p:cNvSpPr>
            <a:spLocks noGrp="1" noRot="1" noChangeAspect="1" noChangeArrowheads="1" noTextEdit="1"/>
          </p:cNvSpPr>
          <p:nvPr>
            <p:ph type="sldImg"/>
          </p:nvPr>
        </p:nvSpPr>
        <p:spPr>
          <a:xfrm>
            <a:off x="1290638" y="466725"/>
            <a:ext cx="4479925" cy="3359150"/>
          </a:xfrm>
          <a:ln/>
        </p:spPr>
      </p:sp>
      <p:sp>
        <p:nvSpPr>
          <p:cNvPr id="59396" name="Rectangle 3"/>
          <p:cNvSpPr>
            <a:spLocks noGrp="1" noChangeArrowheads="1"/>
          </p:cNvSpPr>
          <p:nvPr>
            <p:ph type="body" idx="1"/>
          </p:nvPr>
        </p:nvSpPr>
        <p:spPr>
          <a:xfrm>
            <a:off x="473075" y="4160838"/>
            <a:ext cx="6132513" cy="4794250"/>
          </a:xfrm>
          <a:noFill/>
        </p:spPr>
        <p:txBody>
          <a:bodyPr/>
          <a:lstStyle/>
          <a:p>
            <a:pPr marL="117475" lvl="1" indent="0" eaLnBrk="1" hangingPunct="1">
              <a:buFontTx/>
              <a:buNone/>
            </a:pPr>
            <a:r>
              <a:rPr lang="en-US" u="none" dirty="0">
                <a:solidFill>
                  <a:schemeClr val="tx1"/>
                </a:solidFill>
              </a:rPr>
              <a:t>Guides are recommended engineering practices that are recognized and generally</a:t>
            </a:r>
            <a:r>
              <a:rPr lang="en-US" u="none" baseline="0" dirty="0">
                <a:solidFill>
                  <a:schemeClr val="tx1"/>
                </a:solidFill>
              </a:rPr>
              <a:t> accepted. They are less authoritative and definitive than a standard, but are typically an ancillary product to a standard. Guides provide recommended procedures for common engineering problems and are similar to a standard, they can be use </a:t>
            </a:r>
            <a:r>
              <a:rPr lang="en-US" u="none" dirty="0">
                <a:solidFill>
                  <a:schemeClr val="tx1"/>
                </a:solidFill>
              </a:rPr>
              <a:t>repetitively within their clearly defined scopes, and are occasionally updated.</a:t>
            </a:r>
          </a:p>
        </p:txBody>
      </p:sp>
    </p:spTree>
    <p:extLst>
      <p:ext uri="{BB962C8B-B14F-4D97-AF65-F5344CB8AC3E}">
        <p14:creationId xmlns:p14="http://schemas.microsoft.com/office/powerpoint/2010/main" val="16129446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CAF52CF2-4AE9-4862-A85D-CED371E3F37B}" type="slidenum">
              <a:rPr lang="en-US" sz="1200" smtClean="0"/>
              <a:pPr/>
              <a:t>18</a:t>
            </a:fld>
            <a:endParaRPr lang="en-US" sz="1200"/>
          </a:p>
        </p:txBody>
      </p:sp>
      <p:sp>
        <p:nvSpPr>
          <p:cNvPr id="60419" name="Rectangle 2"/>
          <p:cNvSpPr>
            <a:spLocks noGrp="1" noRot="1" noChangeAspect="1" noChangeArrowheads="1" noTextEdit="1"/>
          </p:cNvSpPr>
          <p:nvPr>
            <p:ph type="sldImg"/>
          </p:nvPr>
        </p:nvSpPr>
        <p:spPr>
          <a:xfrm>
            <a:off x="1290638" y="466725"/>
            <a:ext cx="4479925" cy="3359150"/>
          </a:xfrm>
          <a:ln/>
        </p:spPr>
      </p:sp>
      <p:sp>
        <p:nvSpPr>
          <p:cNvPr id="60420" name="Rectangle 3"/>
          <p:cNvSpPr>
            <a:spLocks noGrp="1" noChangeArrowheads="1"/>
          </p:cNvSpPr>
          <p:nvPr>
            <p:ph type="body" idx="1"/>
          </p:nvPr>
        </p:nvSpPr>
        <p:spPr>
          <a:xfrm>
            <a:off x="473075" y="4160838"/>
            <a:ext cx="6132513" cy="4794250"/>
          </a:xfrm>
          <a:noFill/>
        </p:spPr>
        <p:txBody>
          <a:bodyPr/>
          <a:lstStyle/>
          <a:p>
            <a:pPr marL="117475" lvl="1" indent="0" eaLnBrk="1" hangingPunct="1">
              <a:buFontTx/>
              <a:buNone/>
            </a:pPr>
            <a:r>
              <a:rPr lang="en-US" dirty="0"/>
              <a:t>Technical reports</a:t>
            </a:r>
            <a:r>
              <a:rPr lang="en-US" baseline="0" dirty="0"/>
              <a:t> are </a:t>
            </a:r>
            <a:r>
              <a:rPr lang="en-US" b="1" baseline="0" dirty="0"/>
              <a:t>informational in nature </a:t>
            </a:r>
            <a:r>
              <a:rPr lang="en-US" baseline="0" dirty="0"/>
              <a:t>that may include technical research, </a:t>
            </a:r>
            <a:r>
              <a:rPr lang="en-US" dirty="0"/>
              <a:t>tutorials, factual data, information on the “state of the art” in a particular area, or methods for application of a related standard</a:t>
            </a:r>
            <a:r>
              <a:rPr lang="en-US" baseline="0" dirty="0"/>
              <a:t>. These reports are generally reviewed periodically for continued relevance. </a:t>
            </a:r>
            <a:endParaRPr lang="en-US" dirty="0"/>
          </a:p>
          <a:p>
            <a:pPr eaLnBrk="1" hangingPunct="1"/>
            <a:endParaRPr lang="en-US" dirty="0"/>
          </a:p>
          <a:p>
            <a:pPr eaLnBrk="1" hangingPunct="1"/>
            <a:endParaRPr lang="en-US" dirty="0"/>
          </a:p>
        </p:txBody>
      </p:sp>
    </p:spTree>
    <p:extLst>
      <p:ext uri="{BB962C8B-B14F-4D97-AF65-F5344CB8AC3E}">
        <p14:creationId xmlns:p14="http://schemas.microsoft.com/office/powerpoint/2010/main" val="3483695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pPr eaLnBrk="1" hangingPunct="1"/>
            <a:r>
              <a:rPr lang="en-US" dirty="0"/>
              <a:t>Module A contains six modules. This is Module A2 Standards and Certification Products</a:t>
            </a:r>
          </a:p>
          <a:p>
            <a:endParaRPr lang="en-US" dirty="0"/>
          </a:p>
        </p:txBody>
      </p:sp>
      <p:sp>
        <p:nvSpPr>
          <p:cNvPr id="39940" name="Slide Number Placeholder 3"/>
          <p:cNvSpPr>
            <a:spLocks noGrp="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5D284CFA-82BB-44ED-B50B-A11E9AD34F37}" type="slidenum">
              <a:rPr lang="en-US" sz="1200" smtClean="0">
                <a:solidFill>
                  <a:srgbClr val="000000"/>
                </a:solidFill>
              </a:rPr>
              <a:pPr/>
              <a:t>1</a:t>
            </a:fld>
            <a:endParaRPr lang="en-US" sz="1200">
              <a:solidFill>
                <a:srgbClr val="000000"/>
              </a:solidFill>
            </a:endParaRPr>
          </a:p>
        </p:txBody>
      </p:sp>
    </p:spTree>
    <p:extLst>
      <p:ext uri="{BB962C8B-B14F-4D97-AF65-F5344CB8AC3E}">
        <p14:creationId xmlns:p14="http://schemas.microsoft.com/office/powerpoint/2010/main" val="13078794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680573E5-8824-4981-AE98-9208BA91AC6E}" type="slidenum">
              <a:rPr lang="en-US" sz="1200" smtClean="0"/>
              <a:pPr/>
              <a:t>19</a:t>
            </a:fld>
            <a:endParaRPr lang="en-US" sz="1200"/>
          </a:p>
        </p:txBody>
      </p:sp>
      <p:sp>
        <p:nvSpPr>
          <p:cNvPr id="61443" name="Rectangle 2"/>
          <p:cNvSpPr>
            <a:spLocks noGrp="1" noRot="1" noChangeAspect="1" noChangeArrowheads="1" noTextEdit="1"/>
          </p:cNvSpPr>
          <p:nvPr>
            <p:ph type="sldImg"/>
          </p:nvPr>
        </p:nvSpPr>
        <p:spPr>
          <a:xfrm>
            <a:off x="1290638" y="466725"/>
            <a:ext cx="4479925" cy="3359150"/>
          </a:xfrm>
          <a:ln/>
        </p:spPr>
      </p:sp>
      <p:sp>
        <p:nvSpPr>
          <p:cNvPr id="61444" name="Rectangle 3"/>
          <p:cNvSpPr>
            <a:spLocks noGrp="1" noChangeArrowheads="1"/>
          </p:cNvSpPr>
          <p:nvPr>
            <p:ph type="body" idx="1"/>
          </p:nvPr>
        </p:nvSpPr>
        <p:spPr>
          <a:xfrm>
            <a:off x="473075" y="4160838"/>
            <a:ext cx="6132513" cy="4794250"/>
          </a:xfrm>
          <a:noFill/>
        </p:spPr>
        <p:txBody>
          <a:bodyPr/>
          <a:lstStyle/>
          <a:p>
            <a:pPr eaLnBrk="1" hangingPunct="1"/>
            <a:r>
              <a:rPr lang="en-US" dirty="0"/>
              <a:t>Part III of this module will cover ASME’s Conformity Assessment Programs.</a:t>
            </a:r>
          </a:p>
        </p:txBody>
      </p:sp>
    </p:spTree>
    <p:extLst>
      <p:ext uri="{BB962C8B-B14F-4D97-AF65-F5344CB8AC3E}">
        <p14:creationId xmlns:p14="http://schemas.microsoft.com/office/powerpoint/2010/main" val="27996362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644DED20-5678-4E93-AE31-1E08D24D189E}" type="slidenum">
              <a:rPr lang="en-US" sz="1200" smtClean="0"/>
              <a:pPr/>
              <a:t>20</a:t>
            </a:fld>
            <a:endParaRPr lang="en-US" sz="1200"/>
          </a:p>
        </p:txBody>
      </p:sp>
      <p:sp>
        <p:nvSpPr>
          <p:cNvPr id="62467" name="Rectangle 2"/>
          <p:cNvSpPr>
            <a:spLocks noGrp="1" noRot="1" noChangeAspect="1" noChangeArrowheads="1" noTextEdit="1"/>
          </p:cNvSpPr>
          <p:nvPr>
            <p:ph type="sldImg"/>
          </p:nvPr>
        </p:nvSpPr>
        <p:spPr>
          <a:xfrm>
            <a:off x="1290638" y="466725"/>
            <a:ext cx="4479925" cy="3359150"/>
          </a:xfrm>
          <a:ln/>
        </p:spPr>
      </p:sp>
      <p:sp>
        <p:nvSpPr>
          <p:cNvPr id="62468" name="Rectangle 3"/>
          <p:cNvSpPr>
            <a:spLocks noGrp="1" noChangeArrowheads="1"/>
          </p:cNvSpPr>
          <p:nvPr>
            <p:ph type="body" idx="1"/>
          </p:nvPr>
        </p:nvSpPr>
        <p:spPr>
          <a:xfrm>
            <a:off x="473075" y="4160838"/>
            <a:ext cx="6132513" cy="4794250"/>
          </a:xfrm>
          <a:noFill/>
        </p:spPr>
        <p:txBody>
          <a:bodyPr/>
          <a:lstStyle/>
          <a:p>
            <a:pPr eaLnBrk="1" hangingPunct="1"/>
            <a:r>
              <a:rPr lang="en-US" u="none" dirty="0">
                <a:solidFill>
                  <a:schemeClr val="tx1"/>
                </a:solidFill>
              </a:rPr>
              <a:t>To facilitate demonstration of compliance by users of some ASME standards, ASME develops and administers programs to assess conformity with some of its standards. ASME Standards and Certification issues conformity assessment certificates in four areas: - </a:t>
            </a:r>
          </a:p>
          <a:p>
            <a:pPr marL="171450" indent="-171450" eaLnBrk="1" hangingPunct="1">
              <a:buFont typeface="Arial" panose="020B0604020202020204" pitchFamily="34" charset="0"/>
              <a:buChar char="•"/>
            </a:pPr>
            <a:r>
              <a:rPr lang="en-US" u="none" dirty="0">
                <a:solidFill>
                  <a:schemeClr val="tx1"/>
                </a:solidFill>
              </a:rPr>
              <a:t>Accreditation</a:t>
            </a:r>
          </a:p>
          <a:p>
            <a:pPr marL="171450" indent="-171450" eaLnBrk="1" hangingPunct="1">
              <a:buFont typeface="Arial" panose="020B0604020202020204" pitchFamily="34" charset="0"/>
              <a:buChar char="•"/>
            </a:pPr>
            <a:r>
              <a:rPr lang="en-US" u="none" dirty="0">
                <a:solidFill>
                  <a:schemeClr val="tx1"/>
                </a:solidFill>
              </a:rPr>
              <a:t>Product Certification,</a:t>
            </a:r>
          </a:p>
          <a:p>
            <a:pPr marL="171450" indent="-171450" eaLnBrk="1" hangingPunct="1">
              <a:buFont typeface="Arial" panose="020B0604020202020204" pitchFamily="34" charset="0"/>
              <a:buChar char="•"/>
            </a:pPr>
            <a:r>
              <a:rPr lang="en-US" u="none" dirty="0">
                <a:solidFill>
                  <a:schemeClr val="tx1"/>
                </a:solidFill>
              </a:rPr>
              <a:t>Personnel Certification and </a:t>
            </a:r>
          </a:p>
          <a:p>
            <a:pPr marL="171450" indent="-171450" eaLnBrk="1" hangingPunct="1">
              <a:buFont typeface="Arial" panose="020B0604020202020204" pitchFamily="34" charset="0"/>
              <a:buChar char="•"/>
            </a:pPr>
            <a:r>
              <a:rPr lang="en-US" u="none" dirty="0">
                <a:solidFill>
                  <a:schemeClr val="tx1"/>
                </a:solidFill>
              </a:rPr>
              <a:t>Quality</a:t>
            </a:r>
            <a:r>
              <a:rPr lang="en-US" u="none" baseline="0" dirty="0">
                <a:solidFill>
                  <a:schemeClr val="tx1"/>
                </a:solidFill>
              </a:rPr>
              <a:t> Program Certification</a:t>
            </a:r>
            <a:endParaRPr lang="en-US" u="none" strike="sngStrike" dirty="0">
              <a:solidFill>
                <a:schemeClr val="tx1"/>
              </a:solidFill>
            </a:endParaRPr>
          </a:p>
          <a:p>
            <a:pPr eaLnBrk="1" hangingPunct="1"/>
            <a:endParaRPr lang="en-US" u="none" dirty="0">
              <a:solidFill>
                <a:schemeClr val="tx1"/>
              </a:solidFill>
            </a:endParaRPr>
          </a:p>
          <a:p>
            <a:pPr eaLnBrk="1" hangingPunct="1"/>
            <a:r>
              <a:rPr lang="en-US" u="none" dirty="0">
                <a:solidFill>
                  <a:schemeClr val="tx1"/>
                </a:solidFill>
              </a:rPr>
              <a:t>These programs are administered by ASME Conformity Assessment under the Board on Conformity Assessment (BCA).  An associated Accreditation or Certification Committee is typically formed under BCA to provide guidance for the program.</a:t>
            </a:r>
            <a:r>
              <a:rPr lang="en-US" u="none" baseline="0" dirty="0">
                <a:solidFill>
                  <a:schemeClr val="tx1"/>
                </a:solidFill>
              </a:rPr>
              <a:t> </a:t>
            </a:r>
            <a:r>
              <a:rPr lang="en-US" u="none" dirty="0">
                <a:solidFill>
                  <a:schemeClr val="tx1"/>
                </a:solidFill>
              </a:rPr>
              <a:t>Let’s take a brief look at each of these. </a:t>
            </a:r>
          </a:p>
          <a:p>
            <a:pPr eaLnBrk="1" hangingPunct="1"/>
            <a:endParaRPr lang="en-US" u="none" dirty="0">
              <a:solidFill>
                <a:schemeClr val="tx1"/>
              </a:solidFill>
            </a:endParaRPr>
          </a:p>
          <a:p>
            <a:pPr eaLnBrk="1" hangingPunct="1"/>
            <a:r>
              <a:rPr lang="en-US" b="1" u="none" dirty="0">
                <a:solidFill>
                  <a:schemeClr val="tx1"/>
                </a:solidFill>
              </a:rPr>
              <a:t>NOTE</a:t>
            </a:r>
            <a:r>
              <a:rPr lang="en-US" u="none" baseline="0" dirty="0">
                <a:solidFill>
                  <a:schemeClr val="tx1"/>
                </a:solidFill>
              </a:rPr>
              <a:t>: For more information on ASME’s Conformity Assessment Programs, please see </a:t>
            </a:r>
            <a:r>
              <a:rPr lang="en-US" u="none" dirty="0">
                <a:solidFill>
                  <a:schemeClr val="tx1"/>
                </a:solidFill>
              </a:rPr>
              <a:t>Training</a:t>
            </a:r>
            <a:r>
              <a:rPr lang="en-US" u="none" baseline="0" dirty="0">
                <a:solidFill>
                  <a:schemeClr val="tx1"/>
                </a:solidFill>
              </a:rPr>
              <a:t> M</a:t>
            </a:r>
            <a:r>
              <a:rPr lang="en-US" u="none" dirty="0">
                <a:solidFill>
                  <a:schemeClr val="tx1"/>
                </a:solidFill>
              </a:rPr>
              <a:t>odules B3, Conformity Assessment: Committees and Staff Roles and Responsibilities and B9, ASME Conformity Assessment Programs.</a:t>
            </a:r>
          </a:p>
        </p:txBody>
      </p:sp>
    </p:spTree>
    <p:extLst>
      <p:ext uri="{BB962C8B-B14F-4D97-AF65-F5344CB8AC3E}">
        <p14:creationId xmlns:p14="http://schemas.microsoft.com/office/powerpoint/2010/main" val="9713218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82126048-B9AC-4DB5-A537-2CF953CBA18A}" type="slidenum">
              <a:rPr lang="en-US" sz="1200" smtClean="0"/>
              <a:pPr/>
              <a:t>21</a:t>
            </a:fld>
            <a:endParaRPr lang="en-US" sz="1200"/>
          </a:p>
        </p:txBody>
      </p:sp>
      <p:sp>
        <p:nvSpPr>
          <p:cNvPr id="63491" name="Rectangle 2"/>
          <p:cNvSpPr>
            <a:spLocks noGrp="1" noRot="1" noChangeAspect="1" noChangeArrowheads="1" noTextEdit="1"/>
          </p:cNvSpPr>
          <p:nvPr>
            <p:ph type="sldImg"/>
          </p:nvPr>
        </p:nvSpPr>
        <p:spPr>
          <a:xfrm>
            <a:off x="1290638" y="466725"/>
            <a:ext cx="4479925" cy="3359150"/>
          </a:xfrm>
          <a:ln/>
        </p:spPr>
      </p:sp>
      <p:sp>
        <p:nvSpPr>
          <p:cNvPr id="63492" name="Rectangle 3"/>
          <p:cNvSpPr>
            <a:spLocks noGrp="1" noChangeArrowheads="1"/>
          </p:cNvSpPr>
          <p:nvPr>
            <p:ph type="body" idx="1"/>
          </p:nvPr>
        </p:nvSpPr>
        <p:spPr>
          <a:xfrm>
            <a:off x="473075" y="4160838"/>
            <a:ext cx="6132513" cy="4794250"/>
          </a:xfrm>
          <a:noFill/>
        </p:spPr>
        <p:txBody>
          <a:bodyPr/>
          <a:lstStyle/>
          <a:p>
            <a:r>
              <a:rPr lang="en-US" u="none" dirty="0"/>
              <a:t>ASME Accreditation is an independent assessment and verification of an organization’s qualification to </a:t>
            </a:r>
            <a:r>
              <a:rPr lang="en-US" u="none" strike="noStrike" dirty="0"/>
              <a:t>perform a particular activity. </a:t>
            </a:r>
            <a:r>
              <a:rPr lang="en-US" u="none" dirty="0"/>
              <a:t>The accreditation assessment is performed by an ASME audit team which reviews quality system documentation and verifies implementation.  The ASME-accredited organization may develop and administer a conformity assessment activities (e.g., testing, inspection, or certification) in accordance with program requirements contained in an ASME standard developed through the consensus process. </a:t>
            </a:r>
          </a:p>
          <a:p>
            <a:endParaRPr lang="en-US" u="none" dirty="0"/>
          </a:p>
          <a:p>
            <a:r>
              <a:rPr lang="en-US" u="none" dirty="0"/>
              <a:t>A “Certificate of Accreditation” is typically issued, and organizations are referred to as “ASME accredited”.  </a:t>
            </a:r>
          </a:p>
          <a:p>
            <a:r>
              <a:rPr lang="en-US" u="none" dirty="0"/>
              <a:t>An example of an accreditation program is the </a:t>
            </a:r>
            <a:r>
              <a:rPr lang="en-US" u="none" dirty="0">
                <a:latin typeface="Arial" panose="020B0604020202020204" pitchFamily="34" charset="0"/>
              </a:rPr>
              <a:t>Pressure Relief Device Laboratories (PRD)  which accredits testing laboratories to perform capacity verification tests as required by the BPV Code.  Tests are required to be conducted as specified in the ASME PTC 25 standard.</a:t>
            </a:r>
          </a:p>
          <a:p>
            <a:endParaRPr lang="en-US" b="1" dirty="0"/>
          </a:p>
        </p:txBody>
      </p:sp>
    </p:spTree>
    <p:extLst>
      <p:ext uri="{BB962C8B-B14F-4D97-AF65-F5344CB8AC3E}">
        <p14:creationId xmlns:p14="http://schemas.microsoft.com/office/powerpoint/2010/main" val="5969853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84ABD9E7-4AE1-4D55-8929-91AD94594FA2}" type="slidenum">
              <a:rPr lang="en-US" sz="1200" smtClean="0"/>
              <a:pPr/>
              <a:t>22</a:t>
            </a:fld>
            <a:endParaRPr lang="en-US" sz="1200"/>
          </a:p>
        </p:txBody>
      </p:sp>
      <p:sp>
        <p:nvSpPr>
          <p:cNvPr id="64515" name="Rectangle 2"/>
          <p:cNvSpPr>
            <a:spLocks noGrp="1" noRot="1" noChangeAspect="1" noChangeArrowheads="1" noTextEdit="1"/>
          </p:cNvSpPr>
          <p:nvPr>
            <p:ph type="sldImg"/>
          </p:nvPr>
        </p:nvSpPr>
        <p:spPr>
          <a:xfrm>
            <a:off x="1290638" y="466725"/>
            <a:ext cx="4479925" cy="3359150"/>
          </a:xfrm>
          <a:ln/>
        </p:spPr>
      </p:sp>
      <p:sp>
        <p:nvSpPr>
          <p:cNvPr id="64516" name="Rectangle 3"/>
          <p:cNvSpPr>
            <a:spLocks noGrp="1" noChangeArrowheads="1"/>
          </p:cNvSpPr>
          <p:nvPr>
            <p:ph type="body" idx="1"/>
          </p:nvPr>
        </p:nvSpPr>
        <p:spPr>
          <a:xfrm>
            <a:off x="473075" y="4160838"/>
            <a:ext cx="6132513" cy="4794250"/>
          </a:xfrm>
          <a:noFill/>
        </p:spPr>
        <p:txBody>
          <a:bodyPr/>
          <a:lstStyle/>
          <a:p>
            <a:r>
              <a:rPr lang="en-US" u="none" dirty="0"/>
              <a:t>ASME certification related to products means that a manufacturer is capable of constructing equipment and fulfilling requirements of a certain ASME standard.  Certification is performed by an ASME audit team which reviews quality systems documentation and verifies implementation.  The supplier is responsible for ensuring that individual products meet the requirements on which the certification is based.  An ASME “Certificate of Authorization” is issued where there is a certification mark and product designator that may be placed on the product. </a:t>
            </a:r>
          </a:p>
          <a:p>
            <a:endParaRPr lang="en-US" u="none" dirty="0"/>
          </a:p>
          <a:p>
            <a:r>
              <a:rPr lang="en-US" u="none" dirty="0"/>
              <a:t>An example of product certification is the </a:t>
            </a:r>
            <a:r>
              <a:rPr lang="en-US" u="none" dirty="0">
                <a:latin typeface="Arial" panose="020B0604020202020204" pitchFamily="34" charset="0"/>
              </a:rPr>
              <a:t>Boiler and Pressure Vessel (BPV-non</a:t>
            </a:r>
            <a:r>
              <a:rPr lang="en-US" u="none" baseline="0" dirty="0">
                <a:latin typeface="Arial" panose="020B0604020202020204" pitchFamily="34" charset="0"/>
              </a:rPr>
              <a:t> nuclear)</a:t>
            </a:r>
            <a:r>
              <a:rPr lang="en-US" u="none" dirty="0">
                <a:latin typeface="Arial" panose="020B0604020202020204" pitchFamily="34" charset="0"/>
              </a:rPr>
              <a:t> - ASME BPV certification is a means of complying with the laws and regulations in most of the U.S. and Canada, as well as other countries throughout the world.  There is a separate ASME certification designator used in conjunction with the certification designator for each type of equipment covered by the BPV Code.</a:t>
            </a:r>
            <a:endParaRPr lang="en-US" u="none" dirty="0"/>
          </a:p>
        </p:txBody>
      </p:sp>
    </p:spTree>
    <p:extLst>
      <p:ext uri="{BB962C8B-B14F-4D97-AF65-F5344CB8AC3E}">
        <p14:creationId xmlns:p14="http://schemas.microsoft.com/office/powerpoint/2010/main" val="27975650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D4D830A7-4B8E-4A97-9EC8-33FD7292FE37}" type="slidenum">
              <a:rPr lang="en-US" sz="1200" smtClean="0"/>
              <a:pPr/>
              <a:t>23</a:t>
            </a:fld>
            <a:endParaRPr lang="en-US" sz="1200"/>
          </a:p>
        </p:txBody>
      </p:sp>
      <p:sp>
        <p:nvSpPr>
          <p:cNvPr id="65539" name="Rectangle 2"/>
          <p:cNvSpPr>
            <a:spLocks noGrp="1" noRot="1" noChangeAspect="1" noChangeArrowheads="1" noTextEdit="1"/>
          </p:cNvSpPr>
          <p:nvPr>
            <p:ph type="sldImg"/>
          </p:nvPr>
        </p:nvSpPr>
        <p:spPr>
          <a:xfrm>
            <a:off x="1290638" y="466725"/>
            <a:ext cx="4479925" cy="3359150"/>
          </a:xfrm>
          <a:ln/>
        </p:spPr>
      </p:sp>
      <p:sp>
        <p:nvSpPr>
          <p:cNvPr id="65540" name="Rectangle 3"/>
          <p:cNvSpPr>
            <a:spLocks noGrp="1" noChangeArrowheads="1"/>
          </p:cNvSpPr>
          <p:nvPr>
            <p:ph type="body" idx="1"/>
          </p:nvPr>
        </p:nvSpPr>
        <p:spPr>
          <a:xfrm>
            <a:off x="473075" y="4160838"/>
            <a:ext cx="6132513" cy="4794250"/>
          </a:xfrm>
          <a:noFill/>
        </p:spPr>
        <p:txBody>
          <a:bodyPr/>
          <a:lstStyle/>
          <a:p>
            <a:r>
              <a:rPr lang="en-US" u="none" dirty="0">
                <a:solidFill>
                  <a:schemeClr val="tx1"/>
                </a:solidFill>
              </a:rPr>
              <a:t>ASME Personnel Certification means that an individual’s qualifications have been reviewed, proficiency has been demonstrated, and the individual has been accepted by ASME as meeting all requirements of the relevant ASME Standard.  ASME serves as the conformity assessment (certification) body and assesses the conformity of the personnel to requirements of the certification criteria document (an ASME standard), which includes independent job-specific assessment of an individual’s qualification (knowledge, skills, and abilities).  Documented training and experience prerequisites are typically established to become eligible for the certification. Written and practical assessment examinations are utilized and based on the required body of knowledge and skills contained in the referenced certification criteria document. An individual receives a Certificate upon successful completion and is referred to as a “Certificant” or “Certified Individual.” </a:t>
            </a:r>
            <a:endParaRPr lang="en-US" u="none" strike="sngStrike" dirty="0">
              <a:solidFill>
                <a:schemeClr val="tx1"/>
              </a:solidFill>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u="none" dirty="0">
              <a:solidFill>
                <a:schemeClr val="tx1"/>
              </a:solidFill>
              <a:latin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u="none" dirty="0">
                <a:solidFill>
                  <a:schemeClr val="tx1"/>
                </a:solidFill>
                <a:latin typeface="Arial" panose="020B0604020202020204" pitchFamily="34" charset="0"/>
              </a:rPr>
              <a:t>An example of personnel certification</a:t>
            </a:r>
            <a:r>
              <a:rPr lang="en-US" u="none" baseline="0" dirty="0">
                <a:solidFill>
                  <a:schemeClr val="tx1"/>
                </a:solidFill>
                <a:latin typeface="Arial" panose="020B0604020202020204" pitchFamily="34" charset="0"/>
              </a:rPr>
              <a:t> is the </a:t>
            </a:r>
            <a:r>
              <a:rPr lang="en-US" u="none" dirty="0">
                <a:solidFill>
                  <a:schemeClr val="tx1"/>
                </a:solidFill>
                <a:latin typeface="Arial" panose="020B0604020202020204" pitchFamily="34" charset="0"/>
              </a:rPr>
              <a:t>Geometric Dimensioning and Tolerancing Professionals (GDTP) program.  Criteria for this program is contained in ASME Y14.5.2, Certification of Geometric Dimensioning and </a:t>
            </a:r>
            <a:r>
              <a:rPr lang="en-US" u="none" dirty="0" err="1">
                <a:solidFill>
                  <a:schemeClr val="tx1"/>
                </a:solidFill>
                <a:latin typeface="Arial" panose="020B0604020202020204" pitchFamily="34" charset="0"/>
              </a:rPr>
              <a:t>Tolerancing</a:t>
            </a:r>
            <a:r>
              <a:rPr lang="en-US" u="none" dirty="0">
                <a:solidFill>
                  <a:schemeClr val="tx1"/>
                </a:solidFill>
                <a:latin typeface="Arial" panose="020B0604020202020204" pitchFamily="34" charset="0"/>
              </a:rPr>
              <a:t> Professionals.</a:t>
            </a:r>
          </a:p>
          <a:p>
            <a:r>
              <a:rPr lang="en-US" u="none" dirty="0">
                <a:solidFill>
                  <a:schemeClr val="tx1"/>
                </a:solidFill>
              </a:rPr>
              <a:t> </a:t>
            </a:r>
          </a:p>
        </p:txBody>
      </p:sp>
    </p:spTree>
    <p:extLst>
      <p:ext uri="{BB962C8B-B14F-4D97-AF65-F5344CB8AC3E}">
        <p14:creationId xmlns:p14="http://schemas.microsoft.com/office/powerpoint/2010/main" val="170538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F13AE48D-0D75-4FE8-9183-E63CC7CD15F4}" type="slidenum">
              <a:rPr lang="en-US" sz="1200" smtClean="0"/>
              <a:pPr/>
              <a:t>24</a:t>
            </a:fld>
            <a:endParaRPr lang="en-US" sz="1200"/>
          </a:p>
        </p:txBody>
      </p:sp>
      <p:sp>
        <p:nvSpPr>
          <p:cNvPr id="66563" name="Rectangle 2"/>
          <p:cNvSpPr>
            <a:spLocks noGrp="1" noRot="1" noChangeAspect="1" noChangeArrowheads="1" noTextEdit="1"/>
          </p:cNvSpPr>
          <p:nvPr>
            <p:ph type="sldImg"/>
          </p:nvPr>
        </p:nvSpPr>
        <p:spPr>
          <a:xfrm>
            <a:off x="1290638" y="466725"/>
            <a:ext cx="4479925" cy="3359150"/>
          </a:xfrm>
          <a:ln/>
        </p:spPr>
      </p:sp>
      <p:sp>
        <p:nvSpPr>
          <p:cNvPr id="66564" name="Rectangle 3"/>
          <p:cNvSpPr>
            <a:spLocks noGrp="1" noChangeArrowheads="1"/>
          </p:cNvSpPr>
          <p:nvPr>
            <p:ph type="body" idx="1"/>
          </p:nvPr>
        </p:nvSpPr>
        <p:spPr>
          <a:xfrm>
            <a:off x="473075" y="4160838"/>
            <a:ext cx="6132513" cy="4794250"/>
          </a:xfrm>
          <a:noFill/>
        </p:spPr>
        <p:txBody>
          <a:bodyPr/>
          <a:lstStyle/>
          <a:p>
            <a:r>
              <a:rPr lang="en-US" u="none" strike="noStrike" dirty="0">
                <a:solidFill>
                  <a:schemeClr val="tx1"/>
                </a:solidFill>
              </a:rPr>
              <a:t>Quality Program </a:t>
            </a:r>
            <a:r>
              <a:rPr lang="en-US" u="none" dirty="0">
                <a:solidFill>
                  <a:schemeClr val="tx1"/>
                </a:solidFill>
              </a:rPr>
              <a:t>Certification means an organization’s management system (e.g., quality assurance program) has been reviewed and accepted by ASME as meeting the requirements of the relevant standard.  Certification involves an ASME audit team reviewing system documentation and implementation. </a:t>
            </a:r>
            <a:r>
              <a:rPr lang="en-US" u="none" strike="sngStrike" dirty="0">
                <a:solidFill>
                  <a:schemeClr val="tx1"/>
                </a:solidFill>
              </a:rPr>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u="none" dirty="0">
                <a:solidFill>
                  <a:schemeClr val="tx1"/>
                </a:solidFill>
                <a:latin typeface="Arial" panose="020B0604020202020204" pitchFamily="34" charset="0"/>
              </a:rPr>
              <a:t>ASME NQA-1 (Quality Assurance Requirements for Nuclear Facility Applications)</a:t>
            </a:r>
            <a:r>
              <a:rPr lang="en-US" u="none" baseline="0" dirty="0">
                <a:solidFill>
                  <a:schemeClr val="tx1"/>
                </a:solidFill>
                <a:latin typeface="Arial" panose="020B0604020202020204" pitchFamily="34" charset="0"/>
              </a:rPr>
              <a:t> is an example of this type of program.</a:t>
            </a:r>
            <a:endParaRPr lang="en-US" u="none" dirty="0">
              <a:solidFill>
                <a:schemeClr val="tx1"/>
              </a:solidFill>
              <a:latin typeface="Arial" panose="020B0604020202020204" pitchFamily="34" charset="0"/>
            </a:endParaRPr>
          </a:p>
          <a:p>
            <a:endParaRPr lang="en-US" u="none" dirty="0">
              <a:solidFill>
                <a:schemeClr val="tx1"/>
              </a:solidFill>
            </a:endParaRPr>
          </a:p>
          <a:p>
            <a:endParaRPr lang="en-US" u="none" dirty="0">
              <a:solidFill>
                <a:schemeClr val="tx1"/>
              </a:solidFill>
            </a:endParaRPr>
          </a:p>
        </p:txBody>
      </p:sp>
    </p:spTree>
    <p:extLst>
      <p:ext uri="{BB962C8B-B14F-4D97-AF65-F5344CB8AC3E}">
        <p14:creationId xmlns:p14="http://schemas.microsoft.com/office/powerpoint/2010/main" val="3901819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489AA9DD-7004-4C9F-BA62-C941DA7F4A33}" type="slidenum">
              <a:rPr lang="en-US" sz="1200" smtClean="0"/>
              <a:pPr/>
              <a:t>25</a:t>
            </a:fld>
            <a:endParaRPr lang="en-US" sz="1200"/>
          </a:p>
        </p:txBody>
      </p:sp>
      <p:sp>
        <p:nvSpPr>
          <p:cNvPr id="67587" name="Rectangle 2"/>
          <p:cNvSpPr>
            <a:spLocks noGrp="1" noRot="1" noChangeAspect="1" noChangeArrowheads="1" noTextEdit="1"/>
          </p:cNvSpPr>
          <p:nvPr>
            <p:ph type="sldImg"/>
          </p:nvPr>
        </p:nvSpPr>
        <p:spPr>
          <a:xfrm>
            <a:off x="1290638" y="466725"/>
            <a:ext cx="4479925" cy="3359150"/>
          </a:xfrm>
          <a:ln/>
        </p:spPr>
      </p:sp>
      <p:sp>
        <p:nvSpPr>
          <p:cNvPr id="67588" name="Rectangle 3"/>
          <p:cNvSpPr>
            <a:spLocks noGrp="1" noChangeArrowheads="1"/>
          </p:cNvSpPr>
          <p:nvPr>
            <p:ph type="body" idx="1"/>
          </p:nvPr>
        </p:nvSpPr>
        <p:spPr>
          <a:xfrm>
            <a:off x="473075" y="4160838"/>
            <a:ext cx="6132513" cy="4794250"/>
          </a:xfrm>
          <a:noFill/>
        </p:spPr>
        <p:txBody>
          <a:bodyPr/>
          <a:lstStyle/>
          <a:p>
            <a:pPr eaLnBrk="1" hangingPunct="1"/>
            <a:r>
              <a:rPr lang="en-US" dirty="0"/>
              <a:t>In this last part of this module, we’ll cover ASME Learning and Development Programs.</a:t>
            </a:r>
          </a:p>
        </p:txBody>
      </p:sp>
    </p:spTree>
    <p:extLst>
      <p:ext uri="{BB962C8B-B14F-4D97-AF65-F5344CB8AC3E}">
        <p14:creationId xmlns:p14="http://schemas.microsoft.com/office/powerpoint/2010/main" val="36028416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A00DAC34-3B63-41E4-B643-227DD0A5F5C4}" type="slidenum">
              <a:rPr lang="en-US" sz="1200" smtClean="0"/>
              <a:pPr/>
              <a:t>26</a:t>
            </a:fld>
            <a:endParaRPr lang="en-US" sz="1200"/>
          </a:p>
        </p:txBody>
      </p:sp>
      <p:sp>
        <p:nvSpPr>
          <p:cNvPr id="68611" name="Rectangle 2"/>
          <p:cNvSpPr>
            <a:spLocks noGrp="1" noRot="1" noChangeAspect="1" noChangeArrowheads="1" noTextEdit="1"/>
          </p:cNvSpPr>
          <p:nvPr>
            <p:ph type="sldImg"/>
          </p:nvPr>
        </p:nvSpPr>
        <p:spPr>
          <a:xfrm>
            <a:off x="1290638" y="466725"/>
            <a:ext cx="4479925" cy="3359150"/>
          </a:xfrm>
          <a:ln/>
        </p:spPr>
      </p:sp>
      <p:sp>
        <p:nvSpPr>
          <p:cNvPr id="68612" name="Rectangle 3"/>
          <p:cNvSpPr>
            <a:spLocks noGrp="1" noChangeArrowheads="1"/>
          </p:cNvSpPr>
          <p:nvPr>
            <p:ph type="body" idx="1"/>
          </p:nvPr>
        </p:nvSpPr>
        <p:spPr>
          <a:xfrm>
            <a:off x="473075" y="4160838"/>
            <a:ext cx="6132513" cy="4794250"/>
          </a:xfrm>
          <a:noFill/>
        </p:spPr>
        <p:txBody>
          <a:bodyPr/>
          <a:lstStyle/>
          <a:p>
            <a:r>
              <a:rPr lang="en-US" u="none" dirty="0">
                <a:solidFill>
                  <a:schemeClr val="tx1"/>
                </a:solidFill>
              </a:rPr>
              <a:t>ASME</a:t>
            </a:r>
            <a:r>
              <a:rPr lang="en-US" u="none" baseline="0" dirty="0">
                <a:solidFill>
                  <a:schemeClr val="tx1"/>
                </a:solidFill>
              </a:rPr>
              <a:t>’s Learning and Development offers numerous courses and programs. Some of which are:</a:t>
            </a:r>
          </a:p>
          <a:p>
            <a:endParaRPr lang="en-US" u="none" baseline="0" dirty="0">
              <a:solidFill>
                <a:schemeClr val="tx1"/>
              </a:solidFill>
            </a:endParaRPr>
          </a:p>
          <a:p>
            <a:r>
              <a:rPr lang="en-US" b="1" u="none" baseline="0" dirty="0">
                <a:solidFill>
                  <a:schemeClr val="tx1"/>
                </a:solidFill>
              </a:rPr>
              <a:t>Live Courses</a:t>
            </a:r>
            <a:r>
              <a:rPr lang="en-US" u="none" baseline="0" dirty="0">
                <a:solidFill>
                  <a:schemeClr val="tx1"/>
                </a:solidFill>
              </a:rPr>
              <a:t>. These courses are offered in person or a virtual classroom. For live courses that are offered in-person are taught by industry leaders with practical experience and inside into the latest trends and professional innovation. Live courses that are held in a virtual classroom are live online courses with world-class instructors, 24-7 access to valuable job resources, and forums to collaborate with peers.</a:t>
            </a:r>
          </a:p>
          <a:p>
            <a:endParaRPr lang="en-US" u="none" baseline="0" dirty="0">
              <a:solidFill>
                <a:schemeClr val="tx1"/>
              </a:solidFill>
            </a:endParaRPr>
          </a:p>
          <a:p>
            <a:r>
              <a:rPr lang="en-US" b="1" i="0" u="none" baseline="0" dirty="0">
                <a:solidFill>
                  <a:schemeClr val="tx1"/>
                </a:solidFill>
              </a:rPr>
              <a:t>On-Demand Courses</a:t>
            </a:r>
            <a:r>
              <a:rPr lang="en-US" u="none" baseline="0" dirty="0">
                <a:solidFill>
                  <a:schemeClr val="tx1"/>
                </a:solidFill>
              </a:rPr>
              <a:t>. These courses are offered either by self-study or instructor-supported. The self-study on-demand courses are structured in an easily digestible modules culminating in an assessment. Instructor-supported on-demand courses are self-study courses with email access to experts.</a:t>
            </a:r>
          </a:p>
          <a:p>
            <a:endParaRPr lang="en-US" u="none" baseline="0" dirty="0">
              <a:solidFill>
                <a:schemeClr val="tx1"/>
              </a:solidFill>
            </a:endParaRPr>
          </a:p>
          <a:p>
            <a:r>
              <a:rPr lang="en-US" u="none" baseline="0" dirty="0">
                <a:solidFill>
                  <a:schemeClr val="tx1"/>
                </a:solidFill>
              </a:rPr>
              <a:t>Certificate Programs are comprehensive series of courses which include a certificate of completions after successful demonstration of attainment of courses outcomes. Qualification Programs are recognized as qualified to carry out specific job functions by demonstrating mastery of knowledge, skills and competencies.</a:t>
            </a:r>
            <a:endParaRPr lang="en-US" u="none" dirty="0">
              <a:solidFill>
                <a:schemeClr val="tx1"/>
              </a:solidFill>
            </a:endParaRPr>
          </a:p>
        </p:txBody>
      </p:sp>
    </p:spTree>
    <p:extLst>
      <p:ext uri="{BB962C8B-B14F-4D97-AF65-F5344CB8AC3E}">
        <p14:creationId xmlns:p14="http://schemas.microsoft.com/office/powerpoint/2010/main" val="12431464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A00DAC34-3B63-41E4-B643-227DD0A5F5C4}" type="slidenum">
              <a:rPr lang="en-US" sz="1200" smtClean="0"/>
              <a:pPr/>
              <a:t>27</a:t>
            </a:fld>
            <a:endParaRPr lang="en-US" sz="1200"/>
          </a:p>
        </p:txBody>
      </p:sp>
      <p:sp>
        <p:nvSpPr>
          <p:cNvPr id="68611" name="Rectangle 2"/>
          <p:cNvSpPr>
            <a:spLocks noGrp="1" noRot="1" noChangeAspect="1" noChangeArrowheads="1" noTextEdit="1"/>
          </p:cNvSpPr>
          <p:nvPr>
            <p:ph type="sldImg"/>
          </p:nvPr>
        </p:nvSpPr>
        <p:spPr>
          <a:xfrm>
            <a:off x="1290638" y="466725"/>
            <a:ext cx="4479925" cy="3359150"/>
          </a:xfrm>
          <a:ln/>
        </p:spPr>
      </p:sp>
      <p:sp>
        <p:nvSpPr>
          <p:cNvPr id="68612" name="Rectangle 3"/>
          <p:cNvSpPr>
            <a:spLocks noGrp="1" noChangeArrowheads="1"/>
          </p:cNvSpPr>
          <p:nvPr>
            <p:ph type="body" idx="1"/>
          </p:nvPr>
        </p:nvSpPr>
        <p:spPr>
          <a:xfrm>
            <a:off x="473075" y="4160838"/>
            <a:ext cx="6132513" cy="4794250"/>
          </a:xfrm>
          <a:noFill/>
        </p:spPr>
        <p:txBody>
          <a:bodyPr/>
          <a:lstStyle/>
          <a:p>
            <a:r>
              <a:rPr lang="en-US" u="none" dirty="0">
                <a:solidFill>
                  <a:schemeClr val="tx1"/>
                </a:solidFill>
              </a:rPr>
              <a:t>Group training are offered by ASME L&amp;D which can be held at a company’s site in-person or virtually.</a:t>
            </a:r>
            <a:r>
              <a:rPr lang="en-US" u="none" baseline="0" dirty="0">
                <a:solidFill>
                  <a:schemeClr val="tx1"/>
                </a:solidFill>
              </a:rPr>
              <a:t> These sessions are</a:t>
            </a:r>
            <a:r>
              <a:rPr lang="en-US" u="none" dirty="0">
                <a:solidFill>
                  <a:schemeClr val="tx1"/>
                </a:solidFill>
              </a:rPr>
              <a:t> tailored to address a company’s specific challenges. </a:t>
            </a:r>
          </a:p>
          <a:p>
            <a:endParaRPr lang="en-US" u="none" dirty="0">
              <a:solidFill>
                <a:schemeClr val="tx1"/>
              </a:solidFill>
            </a:endParaRPr>
          </a:p>
          <a:p>
            <a:r>
              <a:rPr lang="en-US" u="none" dirty="0">
                <a:solidFill>
                  <a:schemeClr val="tx1"/>
                </a:solidFill>
              </a:rPr>
              <a:t>Within</a:t>
            </a:r>
            <a:r>
              <a:rPr lang="en-US" u="none" baseline="0" dirty="0">
                <a:solidFill>
                  <a:schemeClr val="tx1"/>
                </a:solidFill>
              </a:rPr>
              <a:t> the L&amp;D community, </a:t>
            </a:r>
            <a:r>
              <a:rPr lang="en-US" u="none" dirty="0">
                <a:solidFill>
                  <a:schemeClr val="tx1"/>
                </a:solidFill>
              </a:rPr>
              <a:t>Authorized Training Providers and Authorized Training Instructors work with ASME to develop and deliver official ASME training programs to their local markets.</a:t>
            </a:r>
          </a:p>
          <a:p>
            <a:endParaRPr lang="en-US" u="none" dirty="0">
              <a:solidFill>
                <a:schemeClr val="tx1"/>
              </a:solidFill>
            </a:endParaRPr>
          </a:p>
          <a:p>
            <a:r>
              <a:rPr lang="en-US" u="none" dirty="0">
                <a:solidFill>
                  <a:schemeClr val="tx1"/>
                </a:solidFill>
              </a:rPr>
              <a:t>Instructors and course developers, many of which are also ASME volunteers serving on code committees, share their extensive industry experience with engineers around the world.</a:t>
            </a:r>
          </a:p>
          <a:p>
            <a:endParaRPr lang="en-US" u="none" dirty="0">
              <a:solidFill>
                <a:schemeClr val="tx1"/>
              </a:solidFill>
            </a:endParaRPr>
          </a:p>
        </p:txBody>
      </p:sp>
    </p:spTree>
    <p:extLst>
      <p:ext uri="{BB962C8B-B14F-4D97-AF65-F5344CB8AC3E}">
        <p14:creationId xmlns:p14="http://schemas.microsoft.com/office/powerpoint/2010/main" val="3430156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1C9A0114-89E1-4512-88B8-AEC8470EFD62}" type="slidenum">
              <a:rPr lang="en-US" sz="1200" smtClean="0"/>
              <a:pPr/>
              <a:t>28</a:t>
            </a:fld>
            <a:endParaRPr lang="en-US" sz="1200"/>
          </a:p>
        </p:txBody>
      </p:sp>
      <p:sp>
        <p:nvSpPr>
          <p:cNvPr id="69635" name="Rectangle 2"/>
          <p:cNvSpPr>
            <a:spLocks noGrp="1" noRot="1" noChangeAspect="1" noChangeArrowheads="1" noTextEdit="1"/>
          </p:cNvSpPr>
          <p:nvPr>
            <p:ph type="sldImg"/>
          </p:nvPr>
        </p:nvSpPr>
        <p:spPr>
          <a:xfrm>
            <a:off x="1290638" y="466725"/>
            <a:ext cx="4479925" cy="3359150"/>
          </a:xfrm>
          <a:ln/>
        </p:spPr>
      </p:sp>
      <p:sp>
        <p:nvSpPr>
          <p:cNvPr id="69636" name="Rectangle 3"/>
          <p:cNvSpPr>
            <a:spLocks noGrp="1" noChangeArrowheads="1"/>
          </p:cNvSpPr>
          <p:nvPr>
            <p:ph type="body" idx="1"/>
          </p:nvPr>
        </p:nvSpPr>
        <p:spPr>
          <a:xfrm>
            <a:off x="473075" y="4160838"/>
            <a:ext cx="6132513" cy="4794250"/>
          </a:xfrm>
          <a:noFill/>
        </p:spPr>
        <p:txBody>
          <a:bodyPr/>
          <a:lstStyle/>
          <a:p>
            <a:pPr marL="171450" indent="-171450" eaLnBrk="1" hangingPunct="1">
              <a:buFont typeface="Arial" panose="020B0604020202020204" pitchFamily="34" charset="0"/>
              <a:buChar char="•"/>
              <a:defRPr/>
            </a:pPr>
            <a:r>
              <a:rPr lang="en-US" u="none" dirty="0">
                <a:solidFill>
                  <a:schemeClr val="tx1"/>
                </a:solidFill>
              </a:rPr>
              <a:t>Standards are </a:t>
            </a:r>
            <a:r>
              <a:rPr lang="en-US" u="none" dirty="0">
                <a:solidFill>
                  <a:schemeClr val="tx1"/>
                </a:solidFill>
                <a:cs typeface="Times New Roman" pitchFamily="18" charset="0"/>
              </a:rPr>
              <a:t>a set of technical definitions, instructions, rules, guidelines, or characteristics set forth to provide consistent and comparable results.</a:t>
            </a:r>
            <a:endParaRPr lang="en-US" u="none" strike="sngStrike" dirty="0">
              <a:solidFill>
                <a:schemeClr val="tx1"/>
              </a:solidFill>
            </a:endParaRPr>
          </a:p>
          <a:p>
            <a:pPr marL="171450" indent="-171450" eaLnBrk="1" hangingPunct="1">
              <a:buFont typeface="Arial" panose="020B0604020202020204" pitchFamily="34" charset="0"/>
              <a:buChar char="•"/>
              <a:defRPr/>
            </a:pPr>
            <a:r>
              <a:rPr lang="en-US" sz="1100" u="none" dirty="0">
                <a:solidFill>
                  <a:schemeClr val="tx1"/>
                </a:solidFill>
              </a:rPr>
              <a:t>Guides are recommended engineering practices that are recognized and generally accepted.</a:t>
            </a:r>
            <a:r>
              <a:rPr lang="en-US" u="none" dirty="0">
                <a:solidFill>
                  <a:schemeClr val="tx1"/>
                </a:solidFill>
              </a:rPr>
              <a:t> </a:t>
            </a:r>
          </a:p>
          <a:p>
            <a:pPr marL="171450" indent="-171450" eaLnBrk="1" hangingPunct="1">
              <a:buFont typeface="Arial" panose="020B0604020202020204" pitchFamily="34" charset="0"/>
              <a:buChar char="•"/>
              <a:defRPr/>
            </a:pPr>
            <a:r>
              <a:rPr lang="en-US" u="none" dirty="0">
                <a:solidFill>
                  <a:schemeClr val="tx1"/>
                </a:solidFill>
              </a:rPr>
              <a:t>Technical reports</a:t>
            </a:r>
            <a:r>
              <a:rPr lang="en-US" u="none" baseline="0" dirty="0">
                <a:solidFill>
                  <a:schemeClr val="tx1"/>
                </a:solidFill>
              </a:rPr>
              <a:t> are </a:t>
            </a:r>
            <a:r>
              <a:rPr lang="en-US" b="0" u="none" baseline="0" dirty="0">
                <a:solidFill>
                  <a:schemeClr val="tx1"/>
                </a:solidFill>
              </a:rPr>
              <a:t>informational in nature </a:t>
            </a:r>
            <a:r>
              <a:rPr lang="en-US" u="none" baseline="0" dirty="0">
                <a:solidFill>
                  <a:schemeClr val="tx1"/>
                </a:solidFill>
              </a:rPr>
              <a:t>that may include technical research, </a:t>
            </a:r>
            <a:r>
              <a:rPr lang="en-US" u="none" dirty="0">
                <a:solidFill>
                  <a:schemeClr val="tx1"/>
                </a:solidFill>
              </a:rPr>
              <a:t>tutorials, factual data</a:t>
            </a:r>
            <a:r>
              <a:rPr lang="en-US" u="none" baseline="0" dirty="0">
                <a:solidFill>
                  <a:schemeClr val="tx1"/>
                </a:solidFill>
              </a:rPr>
              <a:t> </a:t>
            </a:r>
            <a:r>
              <a:rPr lang="en-US" u="none" dirty="0">
                <a:solidFill>
                  <a:schemeClr val="tx1"/>
                </a:solidFill>
              </a:rPr>
              <a:t>or methods for application of a related standard.</a:t>
            </a:r>
            <a:endParaRPr lang="en-US" u="none" strike="sngStrike" dirty="0">
              <a:solidFill>
                <a:schemeClr val="tx1"/>
              </a:solidFill>
            </a:endParaRPr>
          </a:p>
          <a:p>
            <a:pPr marL="171450" indent="-171450" eaLnBrk="1" hangingPunct="1">
              <a:buFont typeface="Arial" panose="020B0604020202020204" pitchFamily="34" charset="0"/>
              <a:buChar char="•"/>
              <a:defRPr/>
            </a:pPr>
            <a:r>
              <a:rPr lang="en-US" u="none" dirty="0">
                <a:solidFill>
                  <a:schemeClr val="tx1"/>
                </a:solidFill>
              </a:rPr>
              <a:t>Conformity Assessment covers 4 areas; </a:t>
            </a:r>
            <a:r>
              <a:rPr lang="fr-FR" u="none" dirty="0">
                <a:solidFill>
                  <a:schemeClr val="tx1"/>
                </a:solidFill>
              </a:rPr>
              <a:t>Accreditation, Product Certification, Personnel Certification, and Management Systems Certification</a:t>
            </a:r>
          </a:p>
          <a:p>
            <a:pPr marL="171450" indent="-171450" eaLnBrk="1" hangingPunct="1">
              <a:buFont typeface="Arial" panose="020B0604020202020204" pitchFamily="34" charset="0"/>
              <a:buChar char="•"/>
              <a:defRPr/>
            </a:pPr>
            <a:r>
              <a:rPr lang="en-US" u="none" dirty="0">
                <a:solidFill>
                  <a:schemeClr val="tx1"/>
                </a:solidFill>
              </a:rPr>
              <a:t>ASME Training and Certificate Programs are training-based individual credentialing programs.</a:t>
            </a:r>
          </a:p>
        </p:txBody>
      </p:sp>
    </p:spTree>
    <p:extLst>
      <p:ext uri="{BB962C8B-B14F-4D97-AF65-F5344CB8AC3E}">
        <p14:creationId xmlns:p14="http://schemas.microsoft.com/office/powerpoint/2010/main" val="3184678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CBF91444-1173-40C8-A667-84E03B664FF6}" type="slidenum">
              <a:rPr lang="en-US" sz="1200" smtClean="0">
                <a:latin typeface="Arial" charset="0"/>
              </a:rPr>
              <a:pPr/>
              <a:t>2</a:t>
            </a:fld>
            <a:endParaRPr lang="en-US" sz="1200">
              <a:latin typeface="Arial" charset="0"/>
            </a:endParaRPr>
          </a:p>
        </p:txBody>
      </p:sp>
      <p:sp>
        <p:nvSpPr>
          <p:cNvPr id="38915" name="Rectangle 2"/>
          <p:cNvSpPr>
            <a:spLocks noGrp="1" noRot="1" noChangeAspect="1" noChangeArrowheads="1" noTextEdit="1"/>
          </p:cNvSpPr>
          <p:nvPr>
            <p:ph type="sldImg"/>
          </p:nvPr>
        </p:nvSpPr>
        <p:spPr>
          <a:xfrm>
            <a:off x="1285875" y="466725"/>
            <a:ext cx="4479925" cy="3359150"/>
          </a:xfrm>
          <a:ln/>
        </p:spPr>
      </p:sp>
      <p:sp>
        <p:nvSpPr>
          <p:cNvPr id="38916" name="Rectangle 3"/>
          <p:cNvSpPr>
            <a:spLocks noGrp="1" noChangeArrowheads="1"/>
          </p:cNvSpPr>
          <p:nvPr>
            <p:ph type="body" idx="1"/>
          </p:nvPr>
        </p:nvSpPr>
        <p:spPr>
          <a:xfrm>
            <a:off x="522288" y="4164013"/>
            <a:ext cx="6027737" cy="4867275"/>
          </a:xfrm>
          <a:noFill/>
        </p:spPr>
        <p:txBody>
          <a:bodyPr/>
          <a:lstStyle/>
          <a:p>
            <a:pPr eaLnBrk="1" hangingPunct="1"/>
            <a:endParaRPr lang="en-US"/>
          </a:p>
        </p:txBody>
      </p:sp>
    </p:spTree>
    <p:extLst>
      <p:ext uri="{BB962C8B-B14F-4D97-AF65-F5344CB8AC3E}">
        <p14:creationId xmlns:p14="http://schemas.microsoft.com/office/powerpoint/2010/main" val="34228123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3CB2BF02-7925-4774-9EB4-CC6F8C0887FF}" type="slidenum">
              <a:rPr lang="en-US" sz="1200" smtClean="0"/>
              <a:pPr/>
              <a:t>29</a:t>
            </a:fld>
            <a:endParaRPr lang="en-US" sz="1200"/>
          </a:p>
        </p:txBody>
      </p:sp>
      <p:sp>
        <p:nvSpPr>
          <p:cNvPr id="70659" name="Rectangle 2"/>
          <p:cNvSpPr>
            <a:spLocks noGrp="1" noRot="1" noChangeAspect="1" noChangeArrowheads="1" noTextEdit="1"/>
          </p:cNvSpPr>
          <p:nvPr>
            <p:ph type="sldImg"/>
          </p:nvPr>
        </p:nvSpPr>
        <p:spPr>
          <a:xfrm>
            <a:off x="1298575" y="468313"/>
            <a:ext cx="4479925" cy="3359150"/>
          </a:xfrm>
          <a:ln/>
        </p:spPr>
      </p:sp>
      <p:sp>
        <p:nvSpPr>
          <p:cNvPr id="70660" name="Rectangle 3"/>
          <p:cNvSpPr>
            <a:spLocks noGrp="1" noChangeArrowheads="1"/>
          </p:cNvSpPr>
          <p:nvPr>
            <p:ph type="body" idx="1"/>
          </p:nvPr>
        </p:nvSpPr>
        <p:spPr>
          <a:xfrm>
            <a:off x="473075" y="4160838"/>
            <a:ext cx="6132513" cy="4794250"/>
          </a:xfrm>
          <a:noFill/>
        </p:spPr>
        <p:txBody>
          <a:bodyPr/>
          <a:lstStyle/>
          <a:p>
            <a:pPr eaLnBrk="1" hangingPunct="1"/>
            <a:r>
              <a:rPr lang="en-US" b="1" dirty="0">
                <a:solidFill>
                  <a:schemeClr val="tx1"/>
                </a:solidFill>
              </a:rPr>
              <a:t>References</a:t>
            </a:r>
          </a:p>
        </p:txBody>
      </p:sp>
    </p:spTree>
    <p:extLst>
      <p:ext uri="{BB962C8B-B14F-4D97-AF65-F5344CB8AC3E}">
        <p14:creationId xmlns:p14="http://schemas.microsoft.com/office/powerpoint/2010/main" val="603257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6BB1B611-B1CF-43A8-A0EA-30D78AC05686}" type="slidenum">
              <a:rPr lang="en-US" sz="1200" smtClean="0"/>
              <a:pPr/>
              <a:t>3</a:t>
            </a:fld>
            <a:endParaRPr lang="en-US" sz="1200"/>
          </a:p>
        </p:txBody>
      </p:sp>
      <p:sp>
        <p:nvSpPr>
          <p:cNvPr id="40963" name="Rectangle 2"/>
          <p:cNvSpPr>
            <a:spLocks noGrp="1" noRot="1" noChangeAspect="1" noChangeArrowheads="1" noTextEdit="1"/>
          </p:cNvSpPr>
          <p:nvPr>
            <p:ph type="sldImg"/>
          </p:nvPr>
        </p:nvSpPr>
        <p:spPr>
          <a:xfrm>
            <a:off x="1290638" y="466725"/>
            <a:ext cx="4479925" cy="3359150"/>
          </a:xfrm>
          <a:ln/>
        </p:spPr>
      </p:sp>
      <p:sp>
        <p:nvSpPr>
          <p:cNvPr id="40964" name="Rectangle 3"/>
          <p:cNvSpPr>
            <a:spLocks noGrp="1" noChangeArrowheads="1"/>
          </p:cNvSpPr>
          <p:nvPr>
            <p:ph type="body" idx="1"/>
          </p:nvPr>
        </p:nvSpPr>
        <p:spPr>
          <a:xfrm>
            <a:off x="473075" y="4160838"/>
            <a:ext cx="6132513" cy="4794250"/>
          </a:xfrm>
        </p:spPr>
        <p:txBody>
          <a:bodyPr/>
          <a:lstStyle/>
          <a:p>
            <a:pPr eaLnBrk="1" hangingPunct="1">
              <a:spcBef>
                <a:spcPct val="0"/>
              </a:spcBef>
              <a:defRPr/>
            </a:pPr>
            <a:r>
              <a:rPr lang="en-US" u="none" strike="noStrike" dirty="0">
                <a:solidFill>
                  <a:schemeClr val="tx1"/>
                </a:solidFill>
              </a:rPr>
              <a:t>At the end of this module, you will</a:t>
            </a:r>
            <a:endParaRPr lang="en-US" u="none" strike="noStrike" dirty="0">
              <a:solidFill>
                <a:schemeClr val="tx1"/>
              </a:solidFill>
              <a:highlight>
                <a:srgbClr val="FFFF00"/>
              </a:highlight>
            </a:endParaRPr>
          </a:p>
          <a:p>
            <a:pPr lvl="1" eaLnBrk="1" hangingPunct="1">
              <a:defRPr/>
            </a:pPr>
            <a:r>
              <a:rPr lang="en-US" u="none" strike="noStrike" dirty="0">
                <a:solidFill>
                  <a:schemeClr val="tx1"/>
                </a:solidFill>
              </a:rPr>
              <a:t>-	Define ASME’s use of the term standard</a:t>
            </a:r>
          </a:p>
          <a:p>
            <a:pPr marL="704522" lvl="1" indent="-234841" eaLnBrk="1" hangingPunct="1">
              <a:tabLst>
                <a:tab pos="469682" algn="l"/>
              </a:tabLst>
              <a:defRPr/>
            </a:pPr>
            <a:r>
              <a:rPr lang="en-US" u="none" strike="noStrike" dirty="0">
                <a:solidFill>
                  <a:schemeClr val="tx1"/>
                </a:solidFill>
              </a:rPr>
              <a:t>- 		Identify the standardized format used on ASME Codes and Standards</a:t>
            </a:r>
          </a:p>
          <a:p>
            <a:pPr marL="939363" lvl="1" indent="-469682" eaLnBrk="1" hangingPunct="1">
              <a:buFontTx/>
              <a:buChar char="-"/>
              <a:defRPr/>
            </a:pPr>
            <a:r>
              <a:rPr lang="en-US" u="none" strike="noStrike" dirty="0">
                <a:solidFill>
                  <a:schemeClr val="tx1"/>
                </a:solidFill>
              </a:rPr>
              <a:t>Describe how various types of inquiries are identified and handled.</a:t>
            </a:r>
          </a:p>
          <a:p>
            <a:pPr marL="939363" lvl="1" indent="-469682" eaLnBrk="1" hangingPunct="1">
              <a:buFontTx/>
              <a:buChar char="-"/>
              <a:defRPr/>
            </a:pPr>
            <a:r>
              <a:rPr lang="en-US" u="none" strike="noStrike" dirty="0">
                <a:solidFill>
                  <a:schemeClr val="tx1"/>
                </a:solidFill>
              </a:rPr>
              <a:t>Describe the difference between a standard, guide and technical report.</a:t>
            </a:r>
          </a:p>
          <a:p>
            <a:pPr marL="939363" lvl="1" indent="-469682" eaLnBrk="1" hangingPunct="1">
              <a:buFontTx/>
              <a:buChar char="-"/>
              <a:defRPr/>
            </a:pPr>
            <a:r>
              <a:rPr lang="en-US" u="none" strike="noStrike" dirty="0">
                <a:solidFill>
                  <a:schemeClr val="tx1"/>
                </a:solidFill>
              </a:rPr>
              <a:t>Identify the 4 types of conformity assessment programs available</a:t>
            </a:r>
          </a:p>
          <a:p>
            <a:pPr marL="939363" lvl="1" indent="-469682" eaLnBrk="1" hangingPunct="1">
              <a:buFontTx/>
              <a:buChar char="-"/>
              <a:defRPr/>
            </a:pPr>
            <a:r>
              <a:rPr lang="en-US" u="none" strike="noStrike" dirty="0">
                <a:solidFill>
                  <a:schemeClr val="tx1"/>
                </a:solidFill>
              </a:rPr>
              <a:t>Describe</a:t>
            </a:r>
            <a:r>
              <a:rPr lang="en-US" u="none" strike="noStrike" baseline="0" dirty="0">
                <a:solidFill>
                  <a:schemeClr val="tx1"/>
                </a:solidFill>
              </a:rPr>
              <a:t> </a:t>
            </a:r>
            <a:r>
              <a:rPr lang="en-US" u="none" strike="noStrike" dirty="0">
                <a:solidFill>
                  <a:schemeClr val="tx1"/>
                </a:solidFill>
              </a:rPr>
              <a:t>ASME’s Learning</a:t>
            </a:r>
            <a:r>
              <a:rPr lang="en-US" u="none" strike="noStrike" baseline="0" dirty="0">
                <a:solidFill>
                  <a:schemeClr val="tx1"/>
                </a:solidFill>
              </a:rPr>
              <a:t> and Development </a:t>
            </a:r>
            <a:r>
              <a:rPr lang="en-US" u="none" strike="noStrike" dirty="0">
                <a:solidFill>
                  <a:schemeClr val="tx1"/>
                </a:solidFill>
              </a:rPr>
              <a:t>Programs</a:t>
            </a:r>
          </a:p>
          <a:p>
            <a:pPr lvl="1" eaLnBrk="1" hangingPunct="1">
              <a:defRPr/>
            </a:pPr>
            <a:endParaRPr lang="en-US" u="none" strike="noStrike" dirty="0">
              <a:solidFill>
                <a:schemeClr val="tx1"/>
              </a:solidFill>
            </a:endParaRPr>
          </a:p>
        </p:txBody>
      </p:sp>
    </p:spTree>
    <p:extLst>
      <p:ext uri="{BB962C8B-B14F-4D97-AF65-F5344CB8AC3E}">
        <p14:creationId xmlns:p14="http://schemas.microsoft.com/office/powerpoint/2010/main" val="1649549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9FFB94A3-8915-4EF0-8C2D-E3D4F749E859}" type="slidenum">
              <a:rPr lang="en-US" sz="1200" smtClean="0"/>
              <a:pPr/>
              <a:t>4</a:t>
            </a:fld>
            <a:endParaRPr lang="en-US" sz="1200"/>
          </a:p>
        </p:txBody>
      </p:sp>
      <p:sp>
        <p:nvSpPr>
          <p:cNvPr id="41987" name="Rectangle 2"/>
          <p:cNvSpPr>
            <a:spLocks noGrp="1" noRot="1" noChangeAspect="1" noChangeArrowheads="1" noTextEdit="1"/>
          </p:cNvSpPr>
          <p:nvPr>
            <p:ph type="sldImg"/>
          </p:nvPr>
        </p:nvSpPr>
        <p:spPr>
          <a:xfrm>
            <a:off x="1290638" y="338138"/>
            <a:ext cx="4479925" cy="3359150"/>
          </a:xfrm>
          <a:ln/>
        </p:spPr>
      </p:sp>
      <p:sp>
        <p:nvSpPr>
          <p:cNvPr id="41988" name="Rectangle 3"/>
          <p:cNvSpPr>
            <a:spLocks noGrp="1" noChangeArrowheads="1"/>
          </p:cNvSpPr>
          <p:nvPr>
            <p:ph type="body" idx="1"/>
          </p:nvPr>
        </p:nvSpPr>
        <p:spPr>
          <a:xfrm>
            <a:off x="473075" y="4160838"/>
            <a:ext cx="6132513" cy="4794250"/>
          </a:xfrm>
          <a:noFill/>
        </p:spPr>
        <p:txBody>
          <a:bodyPr/>
          <a:lstStyle/>
          <a:p>
            <a:pPr eaLnBrk="1" hangingPunct="1"/>
            <a:r>
              <a:rPr lang="en-US" u="none" dirty="0">
                <a:solidFill>
                  <a:schemeClr val="tx1"/>
                </a:solidFill>
              </a:rPr>
              <a:t>Standards and Certification is responsible for the following products: </a:t>
            </a:r>
          </a:p>
          <a:p>
            <a:pPr marL="609600" indent="-609600" eaLnBrk="1" hangingPunct="1">
              <a:buFontTx/>
              <a:buAutoNum type="romanUcPeriod"/>
            </a:pPr>
            <a:r>
              <a:rPr lang="en-US" u="none" dirty="0">
                <a:solidFill>
                  <a:schemeClr val="tx1"/>
                </a:solidFill>
              </a:rPr>
              <a:t>Codes and Standards</a:t>
            </a:r>
          </a:p>
          <a:p>
            <a:pPr marL="609600" indent="-609600" eaLnBrk="1" hangingPunct="1">
              <a:buFontTx/>
              <a:buAutoNum type="romanUcPeriod"/>
            </a:pPr>
            <a:r>
              <a:rPr lang="en-US" u="none" dirty="0">
                <a:solidFill>
                  <a:schemeClr val="tx1"/>
                </a:solidFill>
              </a:rPr>
              <a:t>Guides/ Technical</a:t>
            </a:r>
            <a:r>
              <a:rPr lang="en-US" u="none" baseline="0" dirty="0">
                <a:solidFill>
                  <a:schemeClr val="tx1"/>
                </a:solidFill>
              </a:rPr>
              <a:t> </a:t>
            </a:r>
            <a:r>
              <a:rPr lang="en-US" u="none" dirty="0">
                <a:solidFill>
                  <a:schemeClr val="tx1"/>
                </a:solidFill>
              </a:rPr>
              <a:t>Reports</a:t>
            </a:r>
          </a:p>
          <a:p>
            <a:pPr marL="609600" indent="-609600" eaLnBrk="1" hangingPunct="1">
              <a:buFontTx/>
              <a:buAutoNum type="romanUcPeriod"/>
            </a:pPr>
            <a:r>
              <a:rPr lang="en-US" u="none" dirty="0">
                <a:solidFill>
                  <a:schemeClr val="tx1"/>
                </a:solidFill>
              </a:rPr>
              <a:t>Conformity Assessment</a:t>
            </a:r>
          </a:p>
          <a:p>
            <a:pPr marL="609600" indent="-609600" eaLnBrk="1" hangingPunct="1">
              <a:buFontTx/>
              <a:buAutoNum type="romanUcPeriod"/>
            </a:pPr>
            <a:r>
              <a:rPr lang="en-US" u="none" strike="noStrike" dirty="0">
                <a:solidFill>
                  <a:schemeClr val="tx1"/>
                </a:solidFill>
              </a:rPr>
              <a:t>ASME Learning and Development Training and </a:t>
            </a:r>
            <a:r>
              <a:rPr lang="en-US" u="none" strike="noStrike" baseline="0" dirty="0">
                <a:solidFill>
                  <a:schemeClr val="tx1"/>
                </a:solidFill>
              </a:rPr>
              <a:t>Certificate</a:t>
            </a:r>
            <a:r>
              <a:rPr lang="en-US" u="none" strike="noStrike" dirty="0">
                <a:solidFill>
                  <a:schemeClr val="tx1"/>
                </a:solidFill>
              </a:rPr>
              <a:t> Programs</a:t>
            </a:r>
          </a:p>
          <a:p>
            <a:pPr eaLnBrk="1" hangingPunct="1"/>
            <a:br>
              <a:rPr lang="en-US" dirty="0"/>
            </a:br>
            <a:endParaRPr lang="en-US" dirty="0"/>
          </a:p>
          <a:p>
            <a:pPr marL="117475" lvl="1" eaLnBrk="1" hangingPunct="1"/>
            <a:br>
              <a:rPr lang="en-US" dirty="0"/>
            </a:br>
            <a:endParaRPr lang="en-US" dirty="0"/>
          </a:p>
          <a:p>
            <a:pPr eaLnBrk="1" hangingPunct="1"/>
            <a:r>
              <a:rPr lang="en-US" dirty="0"/>
              <a:t> </a:t>
            </a:r>
          </a:p>
        </p:txBody>
      </p:sp>
    </p:spTree>
    <p:extLst>
      <p:ext uri="{BB962C8B-B14F-4D97-AF65-F5344CB8AC3E}">
        <p14:creationId xmlns:p14="http://schemas.microsoft.com/office/powerpoint/2010/main" val="2182416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2905880F-74E8-491B-91A7-BE366614EFD3}" type="slidenum">
              <a:rPr lang="en-US" sz="1200" smtClean="0"/>
              <a:pPr/>
              <a:t>5</a:t>
            </a:fld>
            <a:endParaRPr lang="en-US" sz="1200"/>
          </a:p>
        </p:txBody>
      </p:sp>
      <p:sp>
        <p:nvSpPr>
          <p:cNvPr id="43011" name="Rectangle 2"/>
          <p:cNvSpPr>
            <a:spLocks noGrp="1" noRot="1" noChangeAspect="1" noChangeArrowheads="1" noTextEdit="1"/>
          </p:cNvSpPr>
          <p:nvPr>
            <p:ph type="sldImg"/>
          </p:nvPr>
        </p:nvSpPr>
        <p:spPr>
          <a:xfrm>
            <a:off x="1290638" y="466725"/>
            <a:ext cx="4479925" cy="3359150"/>
          </a:xfrm>
          <a:ln/>
        </p:spPr>
      </p:sp>
      <p:sp>
        <p:nvSpPr>
          <p:cNvPr id="43012" name="Rectangle 3"/>
          <p:cNvSpPr>
            <a:spLocks noGrp="1" noChangeArrowheads="1"/>
          </p:cNvSpPr>
          <p:nvPr>
            <p:ph type="body" idx="1"/>
          </p:nvPr>
        </p:nvSpPr>
        <p:spPr>
          <a:xfrm>
            <a:off x="473075" y="4160838"/>
            <a:ext cx="6132513" cy="4794250"/>
          </a:xfrm>
          <a:noFill/>
        </p:spPr>
        <p:txBody>
          <a:bodyPr/>
          <a:lstStyle/>
          <a:p>
            <a:pPr eaLnBrk="1" hangingPunct="1"/>
            <a:r>
              <a:rPr lang="en-US" dirty="0">
                <a:solidFill>
                  <a:schemeClr val="tx1"/>
                </a:solidFill>
              </a:rPr>
              <a:t>Let’s begin by taking a look at the standards</a:t>
            </a:r>
          </a:p>
        </p:txBody>
      </p:sp>
    </p:spTree>
    <p:extLst>
      <p:ext uri="{BB962C8B-B14F-4D97-AF65-F5344CB8AC3E}">
        <p14:creationId xmlns:p14="http://schemas.microsoft.com/office/powerpoint/2010/main" val="2100665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7EC08EB0-D0F3-49D8-872F-E9EF90C7CE7E}" type="slidenum">
              <a:rPr lang="en-US" sz="1200" smtClean="0"/>
              <a:pPr/>
              <a:t>6</a:t>
            </a:fld>
            <a:endParaRPr lang="en-US" sz="1200"/>
          </a:p>
        </p:txBody>
      </p:sp>
      <p:sp>
        <p:nvSpPr>
          <p:cNvPr id="44035" name="Rectangle 2"/>
          <p:cNvSpPr>
            <a:spLocks noGrp="1" noRot="1" noChangeAspect="1" noChangeArrowheads="1" noTextEdit="1"/>
          </p:cNvSpPr>
          <p:nvPr>
            <p:ph type="sldImg"/>
          </p:nvPr>
        </p:nvSpPr>
        <p:spPr>
          <a:xfrm>
            <a:off x="1290638" y="466725"/>
            <a:ext cx="4479925" cy="3359150"/>
          </a:xfrm>
          <a:ln/>
        </p:spPr>
      </p:sp>
      <p:sp>
        <p:nvSpPr>
          <p:cNvPr id="44036" name="Rectangle 3"/>
          <p:cNvSpPr>
            <a:spLocks noGrp="1" noChangeArrowheads="1"/>
          </p:cNvSpPr>
          <p:nvPr>
            <p:ph type="body" idx="1"/>
          </p:nvPr>
        </p:nvSpPr>
        <p:spPr>
          <a:xfrm>
            <a:off x="473075" y="4160838"/>
            <a:ext cx="6132513" cy="4794250"/>
          </a:xfrm>
          <a:noFill/>
        </p:spPr>
        <p:txBody>
          <a:bodyPr/>
          <a:lstStyle/>
          <a:p>
            <a:pPr marL="233363" lvl="1" indent="-115888" eaLnBrk="1" hangingPunct="1">
              <a:buFontTx/>
              <a:buChar char="•"/>
            </a:pPr>
            <a:r>
              <a:rPr lang="en-US" dirty="0"/>
              <a:t>It is important to establish the definition of a standard, but it is inevitable that such a definition will vary, depending on its source.  </a:t>
            </a:r>
          </a:p>
          <a:p>
            <a:pPr marL="233363" lvl="1" indent="-115888" eaLnBrk="1" hangingPunct="1">
              <a:buFontTx/>
              <a:buChar char="•"/>
            </a:pPr>
            <a:r>
              <a:rPr lang="en-US" dirty="0"/>
              <a:t>Let’s look at definitions of a “standard” from different sources and note the similarities and differences.</a:t>
            </a:r>
          </a:p>
        </p:txBody>
      </p:sp>
    </p:spTree>
    <p:extLst>
      <p:ext uri="{BB962C8B-B14F-4D97-AF65-F5344CB8AC3E}">
        <p14:creationId xmlns:p14="http://schemas.microsoft.com/office/powerpoint/2010/main" val="113858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FC840BA7-BA0C-48FD-8317-D6C2759F6F87}" type="slidenum">
              <a:rPr lang="en-US" sz="1200" smtClean="0"/>
              <a:pPr/>
              <a:t>7</a:t>
            </a:fld>
            <a:endParaRPr lang="en-US" sz="1200"/>
          </a:p>
        </p:txBody>
      </p:sp>
      <p:sp>
        <p:nvSpPr>
          <p:cNvPr id="45059" name="Rectangle 2"/>
          <p:cNvSpPr>
            <a:spLocks noGrp="1" noRot="1" noChangeAspect="1" noChangeArrowheads="1" noTextEdit="1"/>
          </p:cNvSpPr>
          <p:nvPr>
            <p:ph type="sldImg"/>
          </p:nvPr>
        </p:nvSpPr>
        <p:spPr>
          <a:xfrm>
            <a:off x="1290638" y="466725"/>
            <a:ext cx="4479925" cy="3359150"/>
          </a:xfrm>
          <a:ln/>
        </p:spPr>
      </p:sp>
      <p:sp>
        <p:nvSpPr>
          <p:cNvPr id="45060" name="Rectangle 3"/>
          <p:cNvSpPr>
            <a:spLocks noGrp="1" noChangeArrowheads="1"/>
          </p:cNvSpPr>
          <p:nvPr>
            <p:ph type="body" idx="1"/>
          </p:nvPr>
        </p:nvSpPr>
        <p:spPr>
          <a:xfrm>
            <a:off x="473075" y="4160838"/>
            <a:ext cx="6132513" cy="4794250"/>
          </a:xfrm>
          <a:noFill/>
        </p:spPr>
        <p:txBody>
          <a:bodyPr/>
          <a:lstStyle/>
          <a:p>
            <a:pPr eaLnBrk="1" hangingPunct="1"/>
            <a:r>
              <a:rPr lang="en-US" dirty="0"/>
              <a:t>ISO’s definition of a standard is extremely general. </a:t>
            </a:r>
          </a:p>
          <a:p>
            <a:pPr marL="233363" lvl="1" indent="-115888" eaLnBrk="1" hangingPunct="1">
              <a:buFontTx/>
              <a:buChar char="•"/>
            </a:pPr>
            <a:r>
              <a:rPr lang="en-US" dirty="0"/>
              <a:t>This is due to the fact that ISO writes standards that cover a wide array of products and activities. </a:t>
            </a:r>
          </a:p>
        </p:txBody>
      </p:sp>
    </p:spTree>
    <p:extLst>
      <p:ext uri="{BB962C8B-B14F-4D97-AF65-F5344CB8AC3E}">
        <p14:creationId xmlns:p14="http://schemas.microsoft.com/office/powerpoint/2010/main" val="1520281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fld id="{37E1B3D9-A918-4FBE-A955-9961AE45CD96}" type="slidenum">
              <a:rPr lang="en-US" sz="1200" smtClean="0"/>
              <a:pPr/>
              <a:t>8</a:t>
            </a:fld>
            <a:endParaRPr lang="en-US" sz="1200"/>
          </a:p>
        </p:txBody>
      </p:sp>
      <p:sp>
        <p:nvSpPr>
          <p:cNvPr id="46083" name="Rectangle 2"/>
          <p:cNvSpPr>
            <a:spLocks noGrp="1" noRot="1" noChangeAspect="1" noChangeArrowheads="1" noTextEdit="1"/>
          </p:cNvSpPr>
          <p:nvPr>
            <p:ph type="sldImg"/>
          </p:nvPr>
        </p:nvSpPr>
        <p:spPr>
          <a:xfrm>
            <a:off x="1290638" y="466725"/>
            <a:ext cx="4479925" cy="3359150"/>
          </a:xfrm>
          <a:ln/>
        </p:spPr>
      </p:sp>
      <p:sp>
        <p:nvSpPr>
          <p:cNvPr id="46084" name="Rectangle 3"/>
          <p:cNvSpPr>
            <a:spLocks noGrp="1" noChangeArrowheads="1"/>
          </p:cNvSpPr>
          <p:nvPr>
            <p:ph type="body" idx="1"/>
          </p:nvPr>
        </p:nvSpPr>
        <p:spPr>
          <a:xfrm>
            <a:off x="473075" y="4160838"/>
            <a:ext cx="6132513" cy="4794250"/>
          </a:xfrm>
          <a:noFill/>
        </p:spPr>
        <p:txBody>
          <a:bodyPr/>
          <a:lstStyle/>
          <a:p>
            <a:pPr marL="0" lvl="1" eaLnBrk="1" hangingPunct="1"/>
            <a:r>
              <a:rPr lang="en-US" dirty="0"/>
              <a:t>The US Office of Management and Budget (OMB) Circular A-119 </a:t>
            </a:r>
            <a:r>
              <a:rPr lang="en-US" dirty="0">
                <a:cs typeface="Times New Roman" pitchFamily="18" charset="0"/>
              </a:rPr>
              <a:t>Federal Participation in the Development and Use of Voluntary Consensus Standards and Conformity Assessment Activities </a:t>
            </a:r>
            <a:r>
              <a:rPr lang="en-US" dirty="0"/>
              <a:t>defines a standard as a: </a:t>
            </a:r>
          </a:p>
          <a:p>
            <a:pPr marL="0" lvl="1" eaLnBrk="1" hangingPunct="1"/>
            <a:r>
              <a:rPr lang="en-US" dirty="0"/>
              <a:t>(</a:t>
            </a:r>
            <a:r>
              <a:rPr lang="en-US" dirty="0" err="1"/>
              <a:t>i</a:t>
            </a:r>
            <a:r>
              <a:rPr lang="en-US" dirty="0"/>
              <a:t>) Common and repeated use of rules, conditions, guidelines or characteristics for products or related processes and production methods, and related management systems practices</a:t>
            </a:r>
          </a:p>
          <a:p>
            <a:pPr marL="0" lvl="1" eaLnBrk="1" hangingPunct="1"/>
            <a:r>
              <a:rPr lang="en-US" dirty="0"/>
              <a:t>(ii) The definition of terms; classification of components; delineation of procedures; specification of dimensions, materials, performance, designs, or operations; measurement of quality and quantity in describing materials, processes, products, systems, services, or practices; test methods and sampling procedures; or descriptions of fit and measurements of size or strength.</a:t>
            </a:r>
          </a:p>
          <a:p>
            <a:pPr marL="0" lvl="1" eaLnBrk="1" hangingPunct="1"/>
            <a:r>
              <a:rPr lang="en-US" dirty="0"/>
              <a:t>(iii) Terminology, symbols, packaging, marking or labeling requirements as they apply to a product, process, or production method.</a:t>
            </a:r>
          </a:p>
          <a:p>
            <a:pPr marL="0" lvl="1" eaLnBrk="1" hangingPunct="1"/>
            <a:endParaRPr lang="en-US" dirty="0"/>
          </a:p>
          <a:p>
            <a:pPr marL="0" lvl="1" eaLnBrk="1" hangingPunct="1"/>
            <a:endParaRPr lang="en-US" dirty="0"/>
          </a:p>
          <a:p>
            <a:pPr marL="0" lvl="1" eaLnBrk="1" hangingPunct="1"/>
            <a:r>
              <a:rPr lang="en-US" dirty="0"/>
              <a:t>It also</a:t>
            </a:r>
          </a:p>
          <a:p>
            <a:pPr marL="233363" lvl="1" indent="-115888" eaLnBrk="1" hangingPunct="1">
              <a:buFontTx/>
              <a:buChar char="•"/>
            </a:pPr>
            <a:r>
              <a:rPr lang="en-US" dirty="0"/>
              <a:t>Directs U.S. government agencies to use voluntary consensus standards in lieu of government-unique standards except where inconsistent with law or otherwise impractical </a:t>
            </a:r>
          </a:p>
          <a:p>
            <a:pPr marL="233363" lvl="1" indent="-115888" eaLnBrk="1" hangingPunct="1">
              <a:buFontTx/>
              <a:buChar char="•"/>
            </a:pPr>
            <a:r>
              <a:rPr lang="en-US" dirty="0"/>
              <a:t>Includes a description of what is not a standard, and the various types of standards that can coexist.</a:t>
            </a:r>
          </a:p>
          <a:p>
            <a:pPr eaLnBrk="1" hangingPunct="1"/>
            <a:r>
              <a:rPr lang="en-US" dirty="0"/>
              <a:t>  </a:t>
            </a:r>
          </a:p>
        </p:txBody>
      </p:sp>
    </p:spTree>
    <p:extLst>
      <p:ext uri="{BB962C8B-B14F-4D97-AF65-F5344CB8AC3E}">
        <p14:creationId xmlns:p14="http://schemas.microsoft.com/office/powerpoint/2010/main" val="14357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00400"/>
            <a:ext cx="7315200" cy="457200"/>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lgn="ctr">
              <a:defRPr/>
            </a:pPr>
            <a:r>
              <a:rPr lang="en-US" dirty="0"/>
              <a:t>ASME S&amp;C Training - Module A2 Standards and Certification Products</a:t>
            </a:r>
          </a:p>
        </p:txBody>
      </p:sp>
      <p:sp>
        <p:nvSpPr>
          <p:cNvPr id="5" name="Rectangle 6"/>
          <p:cNvSpPr>
            <a:spLocks noGrp="1" noChangeArrowheads="1"/>
          </p:cNvSpPr>
          <p:nvPr>
            <p:ph type="sldNum" sz="quarter" idx="11"/>
          </p:nvPr>
        </p:nvSpPr>
        <p:spPr>
          <a:ln/>
        </p:spPr>
        <p:txBody>
          <a:bodyPr/>
          <a:lstStyle>
            <a:lvl1pPr>
              <a:defRPr/>
            </a:lvl1pPr>
          </a:lstStyle>
          <a:p>
            <a:pPr>
              <a:defRPr/>
            </a:pPr>
            <a:fld id="{21F4D902-EF73-4B6C-BBC4-042660836407}" type="slidenum">
              <a:rPr lang="en-US"/>
              <a:pPr>
                <a:defRPr/>
              </a:pPr>
              <a:t>‹#›</a:t>
            </a:fld>
            <a:endParaRPr lang="en-US" dirty="0"/>
          </a:p>
        </p:txBody>
      </p:sp>
    </p:spTree>
    <p:extLst>
      <p:ext uri="{BB962C8B-B14F-4D97-AF65-F5344CB8AC3E}">
        <p14:creationId xmlns:p14="http://schemas.microsoft.com/office/powerpoint/2010/main" val="3425427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ASME S&amp;C Training Module A2. Standards and Certification Products</a:t>
            </a:r>
          </a:p>
        </p:txBody>
      </p:sp>
      <p:sp>
        <p:nvSpPr>
          <p:cNvPr id="5" name="Rectangle 6"/>
          <p:cNvSpPr>
            <a:spLocks noGrp="1" noChangeArrowheads="1"/>
          </p:cNvSpPr>
          <p:nvPr>
            <p:ph type="sldNum" sz="quarter" idx="11"/>
          </p:nvPr>
        </p:nvSpPr>
        <p:spPr>
          <a:ln/>
        </p:spPr>
        <p:txBody>
          <a:bodyPr/>
          <a:lstStyle>
            <a:lvl1pPr>
              <a:defRPr/>
            </a:lvl1pPr>
          </a:lstStyle>
          <a:p>
            <a:pPr>
              <a:defRPr/>
            </a:pPr>
            <a:fld id="{1297C62D-9369-4CAF-AA08-7C7A5FF8C49E}" type="slidenum">
              <a:rPr lang="en-US"/>
              <a:pPr>
                <a:defRPr/>
              </a:pPr>
              <a:t>‹#›</a:t>
            </a:fld>
            <a:endParaRPr lang="en-US"/>
          </a:p>
        </p:txBody>
      </p:sp>
    </p:spTree>
    <p:extLst>
      <p:ext uri="{BB962C8B-B14F-4D97-AF65-F5344CB8AC3E}">
        <p14:creationId xmlns:p14="http://schemas.microsoft.com/office/powerpoint/2010/main" val="443870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ASME S&amp;C Training Module A2. Standards and Certification Products</a:t>
            </a:r>
          </a:p>
        </p:txBody>
      </p:sp>
      <p:sp>
        <p:nvSpPr>
          <p:cNvPr id="5" name="Rectangle 6"/>
          <p:cNvSpPr>
            <a:spLocks noGrp="1" noChangeArrowheads="1"/>
          </p:cNvSpPr>
          <p:nvPr>
            <p:ph type="sldNum" sz="quarter" idx="11"/>
          </p:nvPr>
        </p:nvSpPr>
        <p:spPr>
          <a:ln/>
        </p:spPr>
        <p:txBody>
          <a:bodyPr/>
          <a:lstStyle>
            <a:lvl1pPr>
              <a:defRPr/>
            </a:lvl1pPr>
          </a:lstStyle>
          <a:p>
            <a:pPr>
              <a:defRPr/>
            </a:pPr>
            <a:fld id="{71332FD8-2C48-4F63-9761-7BBBFF15D85C}" type="slidenum">
              <a:rPr lang="en-US"/>
              <a:pPr>
                <a:defRPr/>
              </a:pPr>
              <a:t>‹#›</a:t>
            </a:fld>
            <a:endParaRPr lang="en-US"/>
          </a:p>
        </p:txBody>
      </p:sp>
    </p:spTree>
    <p:extLst>
      <p:ext uri="{BB962C8B-B14F-4D97-AF65-F5344CB8AC3E}">
        <p14:creationId xmlns:p14="http://schemas.microsoft.com/office/powerpoint/2010/main" val="608477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274320"/>
            <a:ext cx="7315200" cy="457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lang="en-US" dirty="0"/>
            </a:lvl1pPr>
          </a:lstStyle>
          <a:p>
            <a:pPr lvl="0"/>
            <a:r>
              <a:rPr lang="en-US" dirty="0"/>
              <a:t>CLICK TO EDIT MASTER TITLE STYLE</a:t>
            </a:r>
          </a:p>
        </p:txBody>
      </p:sp>
      <p:sp>
        <p:nvSpPr>
          <p:cNvPr id="3" name="Content Placeholder 2"/>
          <p:cNvSpPr>
            <a:spLocks noGrp="1"/>
          </p:cNvSpPr>
          <p:nvPr>
            <p:ph idx="1"/>
          </p:nvPr>
        </p:nvSpPr>
        <p:spPr/>
        <p:txBody>
          <a:bodyPr/>
          <a:lstStyle>
            <a:lvl1pPr>
              <a:defRPr sz="2800"/>
            </a:lvl1pPr>
            <a:lvl2pPr>
              <a:defRPr sz="24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ftr" sz="quarter" idx="10"/>
          </p:nvPr>
        </p:nvSpPr>
        <p:spPr>
          <a:ln/>
        </p:spPr>
        <p:txBody>
          <a:bodyPr/>
          <a:lstStyle>
            <a:lvl1pPr>
              <a:defRPr/>
            </a:lvl1pPr>
          </a:lstStyle>
          <a:p>
            <a:pPr algn="ctr">
              <a:defRPr/>
            </a:pPr>
            <a:r>
              <a:rPr lang="en-US" dirty="0"/>
              <a:t>ASME S&amp;C Training - Module A2 Standards and Certification Products</a:t>
            </a:r>
          </a:p>
        </p:txBody>
      </p:sp>
      <p:sp>
        <p:nvSpPr>
          <p:cNvPr id="5" name="Rectangle 6"/>
          <p:cNvSpPr>
            <a:spLocks noGrp="1" noChangeArrowheads="1"/>
          </p:cNvSpPr>
          <p:nvPr>
            <p:ph type="sldNum" sz="quarter" idx="11"/>
          </p:nvPr>
        </p:nvSpPr>
        <p:spPr>
          <a:ln/>
        </p:spPr>
        <p:txBody>
          <a:bodyPr/>
          <a:lstStyle>
            <a:lvl1pPr>
              <a:defRPr/>
            </a:lvl1pPr>
          </a:lstStyle>
          <a:p>
            <a:pPr>
              <a:defRPr/>
            </a:pPr>
            <a:fld id="{5C1E21FA-4F0A-4408-89FA-123BDF0E29EE}" type="slidenum">
              <a:rPr lang="en-US"/>
              <a:pPr>
                <a:defRPr/>
              </a:pPr>
              <a:t>‹#›</a:t>
            </a:fld>
            <a:endParaRPr lang="en-US"/>
          </a:p>
        </p:txBody>
      </p:sp>
    </p:spTree>
    <p:extLst>
      <p:ext uri="{BB962C8B-B14F-4D97-AF65-F5344CB8AC3E}">
        <p14:creationId xmlns:p14="http://schemas.microsoft.com/office/powerpoint/2010/main" val="2064784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p:txBody>
          <a:bodyPr/>
          <a:lstStyle>
            <a:lvl1pPr algn="ctr">
              <a:defRPr/>
            </a:lvl1pPr>
          </a:lstStyle>
          <a:p>
            <a:pPr>
              <a:defRPr/>
            </a:pPr>
            <a:r>
              <a:rPr lang="en-US" dirty="0"/>
              <a:t>ASME S&amp;C Training - Module A2 Standards and Certification Products</a:t>
            </a:r>
          </a:p>
        </p:txBody>
      </p:sp>
      <p:sp>
        <p:nvSpPr>
          <p:cNvPr id="5" name="Rectangle 6"/>
          <p:cNvSpPr>
            <a:spLocks noGrp="1" noChangeArrowheads="1"/>
          </p:cNvSpPr>
          <p:nvPr>
            <p:ph type="sldNum" sz="quarter" idx="11"/>
          </p:nvPr>
        </p:nvSpPr>
        <p:spPr/>
        <p:txBody>
          <a:bodyPr/>
          <a:lstStyle>
            <a:lvl1pPr>
              <a:defRPr/>
            </a:lvl1pPr>
          </a:lstStyle>
          <a:p>
            <a:pPr>
              <a:defRPr/>
            </a:pPr>
            <a:fld id="{FB56C888-8398-450A-A3AD-B5F1308A8F6B}" type="slidenum">
              <a:rPr lang="en-US"/>
              <a:pPr>
                <a:defRPr/>
              </a:pPr>
              <a:t>‹#›</a:t>
            </a:fld>
            <a:endParaRPr lang="en-US"/>
          </a:p>
        </p:txBody>
      </p:sp>
    </p:spTree>
    <p:extLst>
      <p:ext uri="{BB962C8B-B14F-4D97-AF65-F5344CB8AC3E}">
        <p14:creationId xmlns:p14="http://schemas.microsoft.com/office/powerpoint/2010/main" val="2734311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lgn="ctr">
              <a:defRPr/>
            </a:pPr>
            <a:r>
              <a:rPr lang="en-US" dirty="0"/>
              <a:t>ASME S&amp;C Training - Module A2 Standards and Certification Products</a:t>
            </a:r>
          </a:p>
        </p:txBody>
      </p:sp>
      <p:sp>
        <p:nvSpPr>
          <p:cNvPr id="6" name="Rectangle 6"/>
          <p:cNvSpPr>
            <a:spLocks noGrp="1" noChangeArrowheads="1"/>
          </p:cNvSpPr>
          <p:nvPr>
            <p:ph type="sldNum" sz="quarter" idx="11"/>
          </p:nvPr>
        </p:nvSpPr>
        <p:spPr>
          <a:ln/>
        </p:spPr>
        <p:txBody>
          <a:bodyPr/>
          <a:lstStyle>
            <a:lvl1pPr>
              <a:defRPr/>
            </a:lvl1pPr>
          </a:lstStyle>
          <a:p>
            <a:pPr>
              <a:defRPr/>
            </a:pPr>
            <a:fld id="{E5A92D24-ACFE-49EA-9527-555A204A6917}" type="slidenum">
              <a:rPr lang="en-US"/>
              <a:pPr>
                <a:defRPr/>
              </a:pPr>
              <a:t>‹#›</a:t>
            </a:fld>
            <a:endParaRPr lang="en-US"/>
          </a:p>
        </p:txBody>
      </p:sp>
    </p:spTree>
    <p:extLst>
      <p:ext uri="{BB962C8B-B14F-4D97-AF65-F5344CB8AC3E}">
        <p14:creationId xmlns:p14="http://schemas.microsoft.com/office/powerpoint/2010/main" val="1169522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lgn="ctr">
              <a:defRPr/>
            </a:pPr>
            <a:r>
              <a:rPr lang="en-US" dirty="0"/>
              <a:t>ASME S&amp;C Training - Module A2 Standards and Certification Products</a:t>
            </a:r>
          </a:p>
        </p:txBody>
      </p:sp>
      <p:sp>
        <p:nvSpPr>
          <p:cNvPr id="8" name="Rectangle 6"/>
          <p:cNvSpPr>
            <a:spLocks noGrp="1" noChangeArrowheads="1"/>
          </p:cNvSpPr>
          <p:nvPr>
            <p:ph type="sldNum" sz="quarter" idx="11"/>
          </p:nvPr>
        </p:nvSpPr>
        <p:spPr>
          <a:ln/>
        </p:spPr>
        <p:txBody>
          <a:bodyPr/>
          <a:lstStyle>
            <a:lvl1pPr>
              <a:defRPr/>
            </a:lvl1pPr>
          </a:lstStyle>
          <a:p>
            <a:pPr>
              <a:defRPr/>
            </a:pPr>
            <a:fld id="{65415D74-E0FF-4D20-8FC3-4264F890530D}" type="slidenum">
              <a:rPr lang="en-US"/>
              <a:pPr>
                <a:defRPr/>
              </a:pPr>
              <a:t>‹#›</a:t>
            </a:fld>
            <a:endParaRPr lang="en-US"/>
          </a:p>
        </p:txBody>
      </p:sp>
    </p:spTree>
    <p:extLst>
      <p:ext uri="{BB962C8B-B14F-4D97-AF65-F5344CB8AC3E}">
        <p14:creationId xmlns:p14="http://schemas.microsoft.com/office/powerpoint/2010/main" val="703078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lgn="ctr">
              <a:defRPr/>
            </a:pPr>
            <a:r>
              <a:rPr lang="en-US" dirty="0"/>
              <a:t>ASME S&amp;C Training - Module A2 Standards and Certification Products</a:t>
            </a:r>
          </a:p>
        </p:txBody>
      </p:sp>
      <p:sp>
        <p:nvSpPr>
          <p:cNvPr id="4" name="Rectangle 6"/>
          <p:cNvSpPr>
            <a:spLocks noGrp="1" noChangeArrowheads="1"/>
          </p:cNvSpPr>
          <p:nvPr>
            <p:ph type="sldNum" sz="quarter" idx="11"/>
          </p:nvPr>
        </p:nvSpPr>
        <p:spPr>
          <a:ln/>
        </p:spPr>
        <p:txBody>
          <a:bodyPr/>
          <a:lstStyle>
            <a:lvl1pPr>
              <a:defRPr/>
            </a:lvl1pPr>
          </a:lstStyle>
          <a:p>
            <a:pPr>
              <a:defRPr/>
            </a:pPr>
            <a:fld id="{585AE6B8-8BD5-46D6-A0A5-B61B7726110C}" type="slidenum">
              <a:rPr lang="en-US"/>
              <a:pPr>
                <a:defRPr/>
              </a:pPr>
              <a:t>‹#›</a:t>
            </a:fld>
            <a:endParaRPr lang="en-US"/>
          </a:p>
        </p:txBody>
      </p:sp>
    </p:spTree>
    <p:extLst>
      <p:ext uri="{BB962C8B-B14F-4D97-AF65-F5344CB8AC3E}">
        <p14:creationId xmlns:p14="http://schemas.microsoft.com/office/powerpoint/2010/main" val="1213663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lgn="ctr">
              <a:defRPr/>
            </a:pPr>
            <a:r>
              <a:rPr lang="en-US" dirty="0"/>
              <a:t>ASME S&amp;C Training - Module A2 Standards and Certification Products</a:t>
            </a:r>
          </a:p>
        </p:txBody>
      </p:sp>
      <p:sp>
        <p:nvSpPr>
          <p:cNvPr id="3" name="Rectangle 6"/>
          <p:cNvSpPr>
            <a:spLocks noGrp="1" noChangeArrowheads="1"/>
          </p:cNvSpPr>
          <p:nvPr>
            <p:ph type="sldNum" sz="quarter" idx="11"/>
          </p:nvPr>
        </p:nvSpPr>
        <p:spPr>
          <a:ln/>
        </p:spPr>
        <p:txBody>
          <a:bodyPr/>
          <a:lstStyle>
            <a:lvl1pPr>
              <a:defRPr/>
            </a:lvl1pPr>
          </a:lstStyle>
          <a:p>
            <a:pPr>
              <a:defRPr/>
            </a:pPr>
            <a:fld id="{744FAA2A-B583-42A2-B8C9-8765CDD4EA13}" type="slidenum">
              <a:rPr lang="en-US"/>
              <a:pPr>
                <a:defRPr/>
              </a:pPr>
              <a:t>‹#›</a:t>
            </a:fld>
            <a:endParaRPr lang="en-US"/>
          </a:p>
        </p:txBody>
      </p:sp>
    </p:spTree>
    <p:extLst>
      <p:ext uri="{BB962C8B-B14F-4D97-AF65-F5344CB8AC3E}">
        <p14:creationId xmlns:p14="http://schemas.microsoft.com/office/powerpoint/2010/main" val="329963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lgn="ctr">
              <a:defRPr/>
            </a:pPr>
            <a:r>
              <a:rPr lang="en-US" dirty="0"/>
              <a:t>ASME S&amp;C Training - Module A2 Standards and Certification Products</a:t>
            </a:r>
          </a:p>
        </p:txBody>
      </p:sp>
      <p:sp>
        <p:nvSpPr>
          <p:cNvPr id="6" name="Rectangle 6"/>
          <p:cNvSpPr>
            <a:spLocks noGrp="1" noChangeArrowheads="1"/>
          </p:cNvSpPr>
          <p:nvPr>
            <p:ph type="sldNum" sz="quarter" idx="11"/>
          </p:nvPr>
        </p:nvSpPr>
        <p:spPr>
          <a:ln/>
        </p:spPr>
        <p:txBody>
          <a:bodyPr/>
          <a:lstStyle>
            <a:lvl1pPr>
              <a:defRPr/>
            </a:lvl1pPr>
          </a:lstStyle>
          <a:p>
            <a:pPr>
              <a:defRPr/>
            </a:pPr>
            <a:fld id="{87191D77-FEEF-47EF-B5B4-E964D388CE91}" type="slidenum">
              <a:rPr lang="en-US"/>
              <a:pPr>
                <a:defRPr/>
              </a:pPr>
              <a:t>‹#›</a:t>
            </a:fld>
            <a:endParaRPr lang="en-US"/>
          </a:p>
        </p:txBody>
      </p:sp>
    </p:spTree>
    <p:extLst>
      <p:ext uri="{BB962C8B-B14F-4D97-AF65-F5344CB8AC3E}">
        <p14:creationId xmlns:p14="http://schemas.microsoft.com/office/powerpoint/2010/main" val="180431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lgn="ctr">
              <a:defRPr/>
            </a:pPr>
            <a:r>
              <a:rPr lang="en-US" dirty="0"/>
              <a:t>ASME S&amp;C Training - Module A2 Standards and Certification Products</a:t>
            </a:r>
          </a:p>
        </p:txBody>
      </p:sp>
      <p:sp>
        <p:nvSpPr>
          <p:cNvPr id="6" name="Rectangle 6"/>
          <p:cNvSpPr>
            <a:spLocks noGrp="1" noChangeArrowheads="1"/>
          </p:cNvSpPr>
          <p:nvPr>
            <p:ph type="sldNum" sz="quarter" idx="11"/>
          </p:nvPr>
        </p:nvSpPr>
        <p:spPr>
          <a:ln/>
        </p:spPr>
        <p:txBody>
          <a:bodyPr/>
          <a:lstStyle>
            <a:lvl1pPr>
              <a:defRPr/>
            </a:lvl1pPr>
          </a:lstStyle>
          <a:p>
            <a:pPr>
              <a:defRPr/>
            </a:pPr>
            <a:fld id="{E0E44145-A000-4B7D-BF46-2C9BE3A9195D}" type="slidenum">
              <a:rPr lang="en-US"/>
              <a:pPr>
                <a:defRPr/>
              </a:pPr>
              <a:t>‹#›</a:t>
            </a:fld>
            <a:endParaRPr lang="en-US"/>
          </a:p>
        </p:txBody>
      </p:sp>
    </p:spTree>
    <p:extLst>
      <p:ext uri="{BB962C8B-B14F-4D97-AF65-F5344CB8AC3E}">
        <p14:creationId xmlns:p14="http://schemas.microsoft.com/office/powerpoint/2010/main" val="3086668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27432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005840"/>
            <a:ext cx="8229600" cy="484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91440" rIns="9144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solidFill>
                  <a:srgbClr val="003399"/>
                </a:solidFill>
                <a:latin typeface="Tahoma" pitchFamily="34" charset="0"/>
                <a:ea typeface="Tahoma" pitchFamily="34" charset="0"/>
                <a:cs typeface="Tahoma" pitchFamily="34" charset="0"/>
              </a:defRPr>
            </a:lvl1pPr>
          </a:lstStyle>
          <a:p>
            <a:pPr algn="ctr">
              <a:defRPr/>
            </a:pPr>
            <a:r>
              <a:rPr lang="en-US" dirty="0"/>
              <a:t>ASME S&amp;C Training - Module A2 Standards and Certification Products</a:t>
            </a:r>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A021C5FC-66F8-43F1-8104-9F576B484D41}" type="slidenum">
              <a:rPr lang="en-US"/>
              <a:pPr>
                <a:defRPr/>
              </a:pPr>
              <a:t>‹#›</a:t>
            </a:fld>
            <a:endParaRPr lang="en-US"/>
          </a:p>
        </p:txBody>
      </p:sp>
      <p:pic>
        <p:nvPicPr>
          <p:cNvPr id="1030" name="Picture 7" descr="Picture2"/>
          <p:cNvPicPr>
            <a:picLocks noChangeAspect="1" noChangeArrowheads="1"/>
          </p:cNvPicPr>
          <p:nvPr>
            <p:custDataLst>
              <p:tags r:id="rId13"/>
            </p:custDataLst>
          </p:nvPr>
        </p:nvPicPr>
        <p:blipFill>
          <a:blip r:embed="rId14">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a:solidFill>
                  <a:srgbClr val="003399"/>
                </a:solidFill>
                <a:latin typeface="Tahoma" pitchFamily="34" charset="0"/>
              </a:rPr>
              <a:t>Page</a:t>
            </a:r>
          </a:p>
        </p:txBody>
      </p:sp>
      <p:sp>
        <p:nvSpPr>
          <p:cNvPr id="9" name="TextBox 8"/>
          <p:cNvSpPr txBox="1">
            <a:spLocks noChangeArrowheads="1"/>
          </p:cNvSpPr>
          <p:nvPr/>
        </p:nvSpPr>
        <p:spPr bwMode="auto">
          <a:xfrm>
            <a:off x="311150" y="6481763"/>
            <a:ext cx="11188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200" dirty="0">
                <a:solidFill>
                  <a:srgbClr val="004D9A"/>
                </a:solidFill>
                <a:latin typeface="+mn-lt"/>
              </a:rPr>
              <a:t> </a:t>
            </a:r>
            <a:r>
              <a:rPr lang="en-US" sz="1200" dirty="0">
                <a:solidFill>
                  <a:srgbClr val="004D9A"/>
                </a:solidFill>
                <a:latin typeface="+mn-lt"/>
                <a:sym typeface="Symbol" pitchFamily="18" charset="2"/>
              </a:rPr>
              <a:t></a:t>
            </a:r>
            <a:r>
              <a:rPr lang="en-US" sz="1200" dirty="0">
                <a:solidFill>
                  <a:srgbClr val="004D9A"/>
                </a:solidFill>
                <a:latin typeface="+mn-lt"/>
              </a:rPr>
              <a:t>ASME </a:t>
            </a:r>
            <a:r>
              <a:rPr lang="en-US" sz="1200" dirty="0">
                <a:solidFill>
                  <a:srgbClr val="004D9A"/>
                </a:solidFill>
                <a:latin typeface="+mn-lt"/>
                <a:sym typeface="Symbol" pitchFamily="18" charset="2"/>
              </a:rPr>
              <a:t>2020</a:t>
            </a:r>
            <a:endParaRPr lang="en-US" sz="1200" dirty="0">
              <a:solidFill>
                <a:srgbClr val="004D9A"/>
              </a:solidFill>
              <a:latin typeface="+mn-lt"/>
            </a:endParaRPr>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65"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hf hdr="0" dt="0"/>
  <p:txStyles>
    <p:titleStyle>
      <a:lvl1pPr algn="ctr" rtl="0" eaLnBrk="0" fontAlgn="base" hangingPunct="0">
        <a:spcBef>
          <a:spcPct val="0"/>
        </a:spcBef>
        <a:spcAft>
          <a:spcPct val="0"/>
        </a:spcAft>
        <a:defRPr sz="3600" b="1">
          <a:solidFill>
            <a:srgbClr val="003399"/>
          </a:solidFill>
          <a:latin typeface="Arial" panose="020B0604020202020204" pitchFamily="34" charset="0"/>
          <a:ea typeface="Tahoma" pitchFamily="34" charset="0"/>
          <a:cs typeface="Arial" panose="020B0604020202020204" pitchFamily="34" charset="0"/>
        </a:defRPr>
      </a:lvl1pPr>
      <a:lvl2pPr algn="ctr" rtl="0" eaLnBrk="0" fontAlgn="base" hangingPunct="0">
        <a:spcBef>
          <a:spcPct val="0"/>
        </a:spcBef>
        <a:spcAft>
          <a:spcPct val="0"/>
        </a:spcAft>
        <a:defRPr sz="3600">
          <a:solidFill>
            <a:srgbClr val="003399"/>
          </a:solidFill>
          <a:latin typeface="Arial" charset="0"/>
        </a:defRPr>
      </a:lvl2pPr>
      <a:lvl3pPr algn="ctr" rtl="0" eaLnBrk="0" fontAlgn="base" hangingPunct="0">
        <a:spcBef>
          <a:spcPct val="0"/>
        </a:spcBef>
        <a:spcAft>
          <a:spcPct val="0"/>
        </a:spcAft>
        <a:defRPr sz="3600">
          <a:solidFill>
            <a:srgbClr val="003399"/>
          </a:solidFill>
          <a:latin typeface="Arial" charset="0"/>
        </a:defRPr>
      </a:lvl3pPr>
      <a:lvl4pPr algn="ctr" rtl="0" eaLnBrk="0" fontAlgn="base" hangingPunct="0">
        <a:spcBef>
          <a:spcPct val="0"/>
        </a:spcBef>
        <a:spcAft>
          <a:spcPct val="0"/>
        </a:spcAft>
        <a:defRPr sz="3600">
          <a:solidFill>
            <a:srgbClr val="003399"/>
          </a:solidFill>
          <a:latin typeface="Arial" charset="0"/>
        </a:defRPr>
      </a:lvl4pPr>
      <a:lvl5pPr algn="ctr" rtl="0" eaLnBrk="0" fontAlgn="base" hangingPunct="0">
        <a:spcBef>
          <a:spcPct val="0"/>
        </a:spcBef>
        <a:spcAft>
          <a:spcPct val="0"/>
        </a:spcAft>
        <a:defRPr sz="3600">
          <a:solidFill>
            <a:srgbClr val="003399"/>
          </a:solidFill>
          <a:latin typeface="Arial"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rgbClr val="003399"/>
          </a:solidFill>
          <a:latin typeface="Arial" panose="020B0604020202020204" pitchFamily="34" charset="0"/>
          <a:ea typeface="Tahoma" pitchFamily="34" charset="0"/>
          <a:cs typeface="Arial" panose="020B0604020202020204" pitchFamily="34" charset="0"/>
        </a:defRPr>
      </a:lvl1pPr>
      <a:lvl2pPr marL="742950" indent="-285750" algn="l" rtl="0" eaLnBrk="0" fontAlgn="base" hangingPunct="0">
        <a:spcBef>
          <a:spcPct val="20000"/>
        </a:spcBef>
        <a:spcAft>
          <a:spcPct val="0"/>
        </a:spcAft>
        <a:buChar char="–"/>
        <a:defRPr sz="2000">
          <a:solidFill>
            <a:srgbClr val="003399"/>
          </a:solidFill>
          <a:latin typeface="Tahoma" pitchFamily="34" charset="0"/>
          <a:ea typeface="Tahoma" pitchFamily="34" charset="0"/>
          <a:cs typeface="Tahoma" pitchFamily="34" charset="0"/>
        </a:defRPr>
      </a:lvl2pPr>
      <a:lvl3pPr marL="1143000" indent="-228600" algn="l" rtl="0" eaLnBrk="0" fontAlgn="base" hangingPunct="0">
        <a:spcBef>
          <a:spcPct val="20000"/>
        </a:spcBef>
        <a:spcAft>
          <a:spcPct val="0"/>
        </a:spcAft>
        <a:buChar char="•"/>
        <a:defRPr sz="1800">
          <a:solidFill>
            <a:srgbClr val="003399"/>
          </a:solidFill>
          <a:latin typeface="Tahoma" pitchFamily="34" charset="0"/>
          <a:ea typeface="Tahoma" pitchFamily="34" charset="0"/>
          <a:cs typeface="Tahoma" pitchFamily="34" charset="0"/>
        </a:defRPr>
      </a:lvl3pPr>
      <a:lvl4pPr marL="1600200" indent="-228600" algn="l" rtl="0" eaLnBrk="0" fontAlgn="base" hangingPunct="0">
        <a:spcBef>
          <a:spcPct val="20000"/>
        </a:spcBef>
        <a:spcAft>
          <a:spcPct val="0"/>
        </a:spcAft>
        <a:buChar char="–"/>
        <a:defRPr sz="1600">
          <a:solidFill>
            <a:srgbClr val="003399"/>
          </a:solidFill>
          <a:latin typeface="Tahoma" pitchFamily="34" charset="0"/>
          <a:ea typeface="Tahoma" pitchFamily="34" charset="0"/>
          <a:cs typeface="Tahoma" pitchFamily="34" charset="0"/>
        </a:defRPr>
      </a:lvl4pPr>
      <a:lvl5pPr marL="2057400" indent="-228600" algn="l" rtl="0" eaLnBrk="0" fontAlgn="base" hangingPunct="0">
        <a:spcBef>
          <a:spcPct val="20000"/>
        </a:spcBef>
        <a:spcAft>
          <a:spcPct val="0"/>
        </a:spcAft>
        <a:buChar char="»"/>
        <a:defRPr sz="1400">
          <a:solidFill>
            <a:srgbClr val="003399"/>
          </a:solidFill>
          <a:latin typeface="Tahoma" pitchFamily="34" charset="0"/>
          <a:ea typeface="Tahoma" pitchFamily="34" charset="0"/>
          <a:cs typeface="Tahoma" pitchFamily="34" charset="0"/>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hyperlink" Target="https://www.asme.org/learning-development/about-asme-learning-development" TargetMode="External"/><Relationship Id="rId3" Type="http://schemas.openxmlformats.org/officeDocument/2006/relationships/hyperlink" Target="https://isotc.iso.org/livelink/livelink/fetch/2000/2122/4230450/8389141/ISO_IEC_Guide_2_2004_(Multilingual)_-_Standardization_and_related_activities_--_General_vocabulary.pdf?nodeid=8387841&amp;vernum=-2" TargetMode="External"/><Relationship Id="rId7" Type="http://schemas.openxmlformats.org/officeDocument/2006/relationships/hyperlink" Target="https://caconnect.asme.org/directory/"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asme.learningbuilder.com/Public/MemberSearch/Search" TargetMode="External"/><Relationship Id="rId5" Type="http://schemas.openxmlformats.org/officeDocument/2006/relationships/hyperlink" Target="https://cstools.asme.org/csconnect/CommitteePages.cfm?Committee=A01000000&amp;Action=7609" TargetMode="External"/><Relationship Id="rId4" Type="http://schemas.openxmlformats.org/officeDocument/2006/relationships/hyperlink" Target="http://www.whitehouse.gov/omb/circulars/a119/a119.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5"/>
          <p:cNvSpPr>
            <a:spLocks noGrp="1"/>
          </p:cNvSpPr>
          <p:nvPr>
            <p:ph type="ctrTitle"/>
          </p:nvPr>
        </p:nvSpPr>
        <p:spPr>
          <a:xfrm>
            <a:off x="914400" y="2743200"/>
            <a:ext cx="7315200" cy="1371600"/>
          </a:xfrm>
        </p:spPr>
        <p:txBody>
          <a:bodyPr/>
          <a:lstStyle/>
          <a:p>
            <a:pPr eaLnBrk="1" hangingPunct="1"/>
            <a:r>
              <a:rPr lang="en-US" b="1" dirty="0"/>
              <a:t>Standards and Certification </a:t>
            </a:r>
            <a:r>
              <a:rPr lang="en-US" b="1" dirty="0">
                <a:solidFill>
                  <a:schemeClr val="accent2"/>
                </a:solidFill>
              </a:rPr>
              <a:t>Training</a:t>
            </a:r>
            <a:br>
              <a:rPr lang="en-US" sz="2800" b="1" dirty="0"/>
            </a:br>
            <a:endParaRPr lang="en-US" sz="2800" b="1" dirty="0"/>
          </a:p>
        </p:txBody>
      </p:sp>
      <p:sp>
        <p:nvSpPr>
          <p:cNvPr id="3075" name="Subtitle 6"/>
          <p:cNvSpPr>
            <a:spLocks noGrp="1"/>
          </p:cNvSpPr>
          <p:nvPr>
            <p:ph type="subTitle" idx="1"/>
          </p:nvPr>
        </p:nvSpPr>
        <p:spPr>
          <a:xfrm>
            <a:off x="914400" y="4663440"/>
            <a:ext cx="7315200" cy="1371600"/>
          </a:xfrm>
        </p:spPr>
        <p:txBody>
          <a:bodyPr/>
          <a:lstStyle/>
          <a:p>
            <a:pPr eaLnBrk="1" hangingPunct="1"/>
            <a:r>
              <a:rPr lang="en-US" sz="2800" dirty="0"/>
              <a:t>Module A – Administrative</a:t>
            </a:r>
          </a:p>
          <a:p>
            <a:pPr eaLnBrk="1" hangingPunct="1"/>
            <a:r>
              <a:rPr lang="en-US" sz="2800" dirty="0"/>
              <a:t>A2. Standards and Certification Products</a:t>
            </a:r>
          </a:p>
        </p:txBody>
      </p:sp>
      <p:pic>
        <p:nvPicPr>
          <p:cNvPr id="307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5808" y="342900"/>
            <a:ext cx="3072384" cy="183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0"/>
          </p:nvPr>
        </p:nvSpPr>
        <p:spPr/>
        <p:txBody>
          <a:bodyPr/>
          <a:lstStyle/>
          <a:p>
            <a:pPr algn="ctr">
              <a:defRPr/>
            </a:pPr>
            <a:r>
              <a:rPr lang="en-US" dirty="0"/>
              <a:t>ASME S&amp;C Training Module A2. Standards and Certification Products</a:t>
            </a:r>
          </a:p>
        </p:txBody>
      </p:sp>
      <p:sp>
        <p:nvSpPr>
          <p:cNvPr id="3" name="Slide Number Placeholder 2"/>
          <p:cNvSpPr>
            <a:spLocks noGrp="1"/>
          </p:cNvSpPr>
          <p:nvPr>
            <p:ph type="sldNum" sz="quarter" idx="11"/>
          </p:nvPr>
        </p:nvSpPr>
        <p:spPr/>
        <p:txBody>
          <a:bodyPr/>
          <a:lstStyle/>
          <a:p>
            <a:pPr>
              <a:defRPr/>
            </a:pPr>
            <a:fld id="{C7AE2F7F-7AE2-4B64-8B47-67A1C9961219}" type="slidenum">
              <a:rPr lang="en-US" smtClean="0"/>
              <a:pPr>
                <a:defRPr/>
              </a:pPr>
              <a:t>0</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320"/>
            <a:ext cx="8686800" cy="457200"/>
          </a:xfrm>
        </p:spPr>
        <p:txBody>
          <a:bodyPr/>
          <a:lstStyle/>
          <a:p>
            <a:pPr eaLnBrk="1" hangingPunct="1"/>
            <a:r>
              <a:rPr lang="en-US" dirty="0">
                <a:solidFill>
                  <a:srgbClr val="000099"/>
                </a:solidFill>
              </a:rPr>
              <a:t>ASME’s DEFINITION OF </a:t>
            </a:r>
            <a:br>
              <a:rPr lang="en-US" dirty="0">
                <a:solidFill>
                  <a:srgbClr val="000099"/>
                </a:solidFill>
              </a:rPr>
            </a:br>
            <a:r>
              <a:rPr lang="en-US" dirty="0">
                <a:solidFill>
                  <a:srgbClr val="000099"/>
                </a:solidFill>
              </a:rPr>
              <a:t>A STANDARD</a:t>
            </a:r>
            <a:endParaRPr lang="en-US" sz="2400" strike="sngStrike" dirty="0">
              <a:solidFill>
                <a:srgbClr val="000099"/>
              </a:solidFill>
            </a:endParaRPr>
          </a:p>
        </p:txBody>
      </p:sp>
      <p:sp>
        <p:nvSpPr>
          <p:cNvPr id="7"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8" name="Slide Number Placeholder 4"/>
          <p:cNvSpPr>
            <a:spLocks noGrp="1"/>
          </p:cNvSpPr>
          <p:nvPr>
            <p:ph type="sldNum" sz="quarter" idx="11"/>
          </p:nvPr>
        </p:nvSpPr>
        <p:spPr/>
        <p:txBody>
          <a:bodyPr/>
          <a:lstStyle/>
          <a:p>
            <a:pPr>
              <a:defRPr/>
            </a:pPr>
            <a:fld id="{9FB9736B-AD4F-4D18-8408-5358E3DB5874}" type="slidenum">
              <a:rPr lang="en-US"/>
              <a:pPr>
                <a:defRPr/>
              </a:pPr>
              <a:t>9</a:t>
            </a:fld>
            <a:endParaRPr lang="en-US"/>
          </a:p>
        </p:txBody>
      </p:sp>
      <p:sp>
        <p:nvSpPr>
          <p:cNvPr id="12294" name="Text Box 4"/>
          <p:cNvSpPr txBox="1">
            <a:spLocks noChangeArrowheads="1"/>
          </p:cNvSpPr>
          <p:nvPr/>
        </p:nvSpPr>
        <p:spPr bwMode="auto">
          <a:xfrm>
            <a:off x="457200" y="1280160"/>
            <a:ext cx="8229600" cy="3093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spAutoFit/>
          </a:bodyPr>
          <a:lstStyle>
            <a:lvl1pPr>
              <a:tabLst>
                <a:tab pos="293688" algn="l"/>
              </a:tabLst>
              <a:defRPr sz="2400">
                <a:solidFill>
                  <a:schemeClr val="tx1"/>
                </a:solidFill>
                <a:latin typeface="Times"/>
              </a:defRPr>
            </a:lvl1pPr>
            <a:lvl2pPr marL="742950" indent="-285750">
              <a:tabLst>
                <a:tab pos="293688" algn="l"/>
              </a:tabLst>
              <a:defRPr sz="2400">
                <a:solidFill>
                  <a:schemeClr val="tx1"/>
                </a:solidFill>
                <a:latin typeface="Times"/>
              </a:defRPr>
            </a:lvl2pPr>
            <a:lvl3pPr marL="1143000" indent="-228600">
              <a:tabLst>
                <a:tab pos="293688" algn="l"/>
              </a:tabLst>
              <a:defRPr sz="2400">
                <a:solidFill>
                  <a:schemeClr val="tx1"/>
                </a:solidFill>
                <a:latin typeface="Times"/>
              </a:defRPr>
            </a:lvl3pPr>
            <a:lvl4pPr marL="1600200" indent="-228600">
              <a:tabLst>
                <a:tab pos="293688" algn="l"/>
              </a:tabLst>
              <a:defRPr sz="2400">
                <a:solidFill>
                  <a:schemeClr val="tx1"/>
                </a:solidFill>
                <a:latin typeface="Times"/>
              </a:defRPr>
            </a:lvl4pPr>
            <a:lvl5pPr marL="2057400" indent="-228600">
              <a:tabLst>
                <a:tab pos="293688" algn="l"/>
              </a:tabLst>
              <a:defRPr sz="2400">
                <a:solidFill>
                  <a:schemeClr val="tx1"/>
                </a:solidFill>
                <a:latin typeface="Times"/>
              </a:defRPr>
            </a:lvl5pPr>
            <a:lvl6pPr marL="2514600" indent="-228600" eaLnBrk="0" fontAlgn="base" hangingPunct="0">
              <a:spcBef>
                <a:spcPct val="0"/>
              </a:spcBef>
              <a:spcAft>
                <a:spcPct val="0"/>
              </a:spcAft>
              <a:tabLst>
                <a:tab pos="293688" algn="l"/>
              </a:tabLst>
              <a:defRPr sz="2400">
                <a:solidFill>
                  <a:schemeClr val="tx1"/>
                </a:solidFill>
                <a:latin typeface="Times"/>
              </a:defRPr>
            </a:lvl6pPr>
            <a:lvl7pPr marL="2971800" indent="-228600" eaLnBrk="0" fontAlgn="base" hangingPunct="0">
              <a:spcBef>
                <a:spcPct val="0"/>
              </a:spcBef>
              <a:spcAft>
                <a:spcPct val="0"/>
              </a:spcAft>
              <a:tabLst>
                <a:tab pos="293688" algn="l"/>
              </a:tabLst>
              <a:defRPr sz="2400">
                <a:solidFill>
                  <a:schemeClr val="tx1"/>
                </a:solidFill>
                <a:latin typeface="Times"/>
              </a:defRPr>
            </a:lvl7pPr>
            <a:lvl8pPr marL="3429000" indent="-228600" eaLnBrk="0" fontAlgn="base" hangingPunct="0">
              <a:spcBef>
                <a:spcPct val="0"/>
              </a:spcBef>
              <a:spcAft>
                <a:spcPct val="0"/>
              </a:spcAft>
              <a:tabLst>
                <a:tab pos="293688" algn="l"/>
              </a:tabLst>
              <a:defRPr sz="2400">
                <a:solidFill>
                  <a:schemeClr val="tx1"/>
                </a:solidFill>
                <a:latin typeface="Times"/>
              </a:defRPr>
            </a:lvl8pPr>
            <a:lvl9pPr marL="3886200" indent="-228600" eaLnBrk="0" fontAlgn="base" hangingPunct="0">
              <a:spcBef>
                <a:spcPct val="0"/>
              </a:spcBef>
              <a:spcAft>
                <a:spcPct val="0"/>
              </a:spcAft>
              <a:tabLst>
                <a:tab pos="293688" algn="l"/>
              </a:tabLst>
              <a:defRPr sz="2400">
                <a:solidFill>
                  <a:schemeClr val="tx1"/>
                </a:solidFill>
                <a:latin typeface="Times"/>
              </a:defRPr>
            </a:lvl9pPr>
          </a:lstStyle>
          <a:p>
            <a:pPr marL="285750" indent="-285750">
              <a:spcBef>
                <a:spcPts val="600"/>
              </a:spcBef>
              <a:buFont typeface="Arial" panose="020B0604020202020204" pitchFamily="34" charset="0"/>
              <a:buChar char="•"/>
            </a:pPr>
            <a:r>
              <a:rPr lang="en-US" dirty="0">
                <a:solidFill>
                  <a:srgbClr val="003399"/>
                </a:solidFill>
                <a:latin typeface="Arial" panose="020B0604020202020204" pitchFamily="34" charset="0"/>
                <a:ea typeface="Tahoma" pitchFamily="34" charset="0"/>
                <a:cs typeface="Arial" panose="020B0604020202020204" pitchFamily="34" charset="0"/>
              </a:rPr>
              <a:t>A set of technical definitions, instructions, rules, guidelines, or characteristics set forth to provide consistent and comparable results, including:</a:t>
            </a:r>
          </a:p>
          <a:p>
            <a:pPr lvl="1">
              <a:spcBef>
                <a:spcPts val="600"/>
              </a:spcBef>
              <a:buFont typeface="Tahoma" panose="020B0604030504040204" pitchFamily="34" charset="0"/>
              <a:buChar char="-"/>
            </a:pPr>
            <a:r>
              <a:rPr lang="en-US" sz="2000" dirty="0">
                <a:solidFill>
                  <a:srgbClr val="003399"/>
                </a:solidFill>
                <a:latin typeface="Arial" panose="020B0604020202020204" pitchFamily="34" charset="0"/>
                <a:ea typeface="Tahoma" pitchFamily="34" charset="0"/>
                <a:cs typeface="Arial" panose="020B0604020202020204" pitchFamily="34" charset="0"/>
              </a:rPr>
              <a:t>Items manufactured uniformly, providing for interchangeability</a:t>
            </a:r>
          </a:p>
          <a:p>
            <a:pPr lvl="1">
              <a:spcBef>
                <a:spcPts val="600"/>
              </a:spcBef>
              <a:buFont typeface="Tahoma" panose="020B0604030504040204" pitchFamily="34" charset="0"/>
              <a:buChar char="-"/>
            </a:pPr>
            <a:r>
              <a:rPr lang="en-US" sz="2000" dirty="0">
                <a:solidFill>
                  <a:srgbClr val="003399"/>
                </a:solidFill>
                <a:latin typeface="Arial" panose="020B0604020202020204" pitchFamily="34" charset="0"/>
                <a:ea typeface="Tahoma" pitchFamily="34" charset="0"/>
                <a:cs typeface="Arial" panose="020B0604020202020204" pitchFamily="34" charset="0"/>
              </a:rPr>
              <a:t>Tests and analyses conducted reliably, minimizing the 	uncertainty of the results</a:t>
            </a:r>
          </a:p>
          <a:p>
            <a:pPr lvl="1">
              <a:spcBef>
                <a:spcPts val="600"/>
              </a:spcBef>
              <a:buFont typeface="Tahoma" panose="020B0604030504040204" pitchFamily="34" charset="0"/>
              <a:buChar char="-"/>
            </a:pPr>
            <a:r>
              <a:rPr lang="en-US" sz="2000" dirty="0">
                <a:solidFill>
                  <a:srgbClr val="003399"/>
                </a:solidFill>
                <a:latin typeface="Arial" panose="020B0604020202020204" pitchFamily="34" charset="0"/>
                <a:ea typeface="Tahoma" pitchFamily="34" charset="0"/>
                <a:cs typeface="Arial" panose="020B0604020202020204" pitchFamily="34" charset="0"/>
              </a:rPr>
              <a:t>Facilities designed and constructed for safe operation</a:t>
            </a:r>
          </a:p>
          <a:p>
            <a:pPr>
              <a:spcBef>
                <a:spcPts val="600"/>
              </a:spcBef>
              <a:spcAft>
                <a:spcPts val="600"/>
              </a:spcAft>
              <a:buFontTx/>
              <a:buChar char="•"/>
            </a:pPr>
            <a:endParaRPr lang="en-US" sz="2000" dirty="0">
              <a:solidFill>
                <a:srgbClr val="003399"/>
              </a:solidFill>
              <a:latin typeface="Tahoma" pitchFamily="34" charset="0"/>
              <a:ea typeface="Tahoma" pitchFamily="34" charset="0"/>
              <a:cs typeface="Tahoma" pitchFamily="34" charset="0"/>
            </a:endParaRPr>
          </a:p>
        </p:txBody>
      </p:sp>
      <p:sp>
        <p:nvSpPr>
          <p:cNvPr id="12296" name="Rectangle 6"/>
          <p:cNvSpPr>
            <a:spLocks noChangeArrowheads="1"/>
          </p:cNvSpPr>
          <p:nvPr/>
        </p:nvSpPr>
        <p:spPr bwMode="auto">
          <a:xfrm>
            <a:off x="457200" y="5181600"/>
            <a:ext cx="7783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spAutoFit/>
          </a:bodyPr>
          <a:lstStyle/>
          <a:p>
            <a:pPr>
              <a:spcBef>
                <a:spcPct val="20000"/>
              </a:spcBef>
              <a:buClr>
                <a:schemeClr val="tx1"/>
              </a:buClr>
            </a:pPr>
            <a:endParaRPr lang="en-US" b="1">
              <a:latin typeface="Arial"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a:t>IMPACT OF STANDARDS</a:t>
            </a:r>
          </a:p>
        </p:txBody>
      </p:sp>
      <p:sp>
        <p:nvSpPr>
          <p:cNvPr id="15363" name="Rectangle 3"/>
          <p:cNvSpPr>
            <a:spLocks noGrp="1" noChangeArrowheads="1"/>
          </p:cNvSpPr>
          <p:nvPr>
            <p:ph idx="1"/>
          </p:nvPr>
        </p:nvSpPr>
        <p:spPr>
          <a:xfrm>
            <a:off x="457200" y="1005840"/>
            <a:ext cx="8229600" cy="4846320"/>
          </a:xfrm>
        </p:spPr>
        <p:txBody>
          <a:bodyPr/>
          <a:lstStyle/>
          <a:p>
            <a:pPr eaLnBrk="1" hangingPunct="1"/>
            <a:r>
              <a:rPr lang="en-US" sz="2400" dirty="0"/>
              <a:t>Affects all interested parties for a product, work process or technology such as:</a:t>
            </a:r>
          </a:p>
          <a:p>
            <a:pPr lvl="1" eaLnBrk="1" hangingPunct="1">
              <a:lnSpc>
                <a:spcPct val="90000"/>
              </a:lnSpc>
            </a:pPr>
            <a:r>
              <a:rPr lang="en-US" sz="2000" dirty="0">
                <a:latin typeface="Arial" panose="020B0604020202020204" pitchFamily="34" charset="0"/>
                <a:cs typeface="Arial" panose="020B0604020202020204" pitchFamily="34" charset="0"/>
              </a:rPr>
              <a:t>Manufacturers</a:t>
            </a:r>
          </a:p>
          <a:p>
            <a:pPr lvl="1" eaLnBrk="1" hangingPunct="1">
              <a:lnSpc>
                <a:spcPct val="90000"/>
              </a:lnSpc>
            </a:pPr>
            <a:r>
              <a:rPr lang="en-US" sz="2000" dirty="0">
                <a:latin typeface="Arial" panose="020B0604020202020204" pitchFamily="34" charset="0"/>
                <a:cs typeface="Arial" panose="020B0604020202020204" pitchFamily="34" charset="0"/>
              </a:rPr>
              <a:t>Installers</a:t>
            </a:r>
          </a:p>
          <a:p>
            <a:pPr lvl="1" eaLnBrk="1" hangingPunct="1">
              <a:lnSpc>
                <a:spcPct val="90000"/>
              </a:lnSpc>
            </a:pPr>
            <a:r>
              <a:rPr lang="en-US" sz="2000" dirty="0">
                <a:latin typeface="Arial" panose="020B0604020202020204" pitchFamily="34" charset="0"/>
                <a:cs typeface="Arial" panose="020B0604020202020204" pitchFamily="34" charset="0"/>
              </a:rPr>
              <a:t>Designers</a:t>
            </a:r>
          </a:p>
          <a:p>
            <a:pPr lvl="1" eaLnBrk="1" hangingPunct="1">
              <a:lnSpc>
                <a:spcPct val="90000"/>
              </a:lnSpc>
            </a:pPr>
            <a:r>
              <a:rPr lang="en-US" sz="2000" dirty="0">
                <a:latin typeface="Arial" panose="020B0604020202020204" pitchFamily="34" charset="0"/>
                <a:cs typeface="Arial" panose="020B0604020202020204" pitchFamily="34" charset="0"/>
              </a:rPr>
              <a:t>Users or owners of equipment</a:t>
            </a:r>
          </a:p>
          <a:p>
            <a:pPr lvl="1" eaLnBrk="1" hangingPunct="1">
              <a:lnSpc>
                <a:spcPct val="90000"/>
              </a:lnSpc>
            </a:pPr>
            <a:r>
              <a:rPr lang="en-US" sz="2000" dirty="0">
                <a:latin typeface="Arial" panose="020B0604020202020204" pitchFamily="34" charset="0"/>
                <a:cs typeface="Arial" panose="020B0604020202020204" pitchFamily="34" charset="0"/>
              </a:rPr>
              <a:t>Enforcing Authorities &amp; Inspection Agencies</a:t>
            </a:r>
          </a:p>
          <a:p>
            <a:pPr lvl="1" eaLnBrk="1" hangingPunct="1">
              <a:lnSpc>
                <a:spcPct val="90000"/>
              </a:lnSpc>
            </a:pPr>
            <a:r>
              <a:rPr lang="en-US" sz="2000" dirty="0">
                <a:latin typeface="Arial" panose="020B0604020202020204" pitchFamily="34" charset="0"/>
                <a:cs typeface="Arial" panose="020B0604020202020204" pitchFamily="34" charset="0"/>
              </a:rPr>
              <a:t>Specialists having expert knowledge</a:t>
            </a:r>
          </a:p>
          <a:p>
            <a:pPr eaLnBrk="1" hangingPunct="1"/>
            <a:r>
              <a:rPr lang="en-US" sz="2400" dirty="0"/>
              <a:t>Market impact has legal implications</a:t>
            </a:r>
          </a:p>
          <a:p>
            <a:pPr eaLnBrk="1" hangingPunct="1"/>
            <a:r>
              <a:rPr lang="en-US" sz="2400" dirty="0"/>
              <a:t>Basis for regulatory requirements</a:t>
            </a:r>
          </a:p>
          <a:p>
            <a:pPr eaLnBrk="1" hangingPunct="1"/>
            <a:endParaRPr lang="en-US" sz="2000" dirty="0"/>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786442B5-3597-4BCE-9F05-5DE775823902}" type="slidenum">
              <a:rPr lang="en-US"/>
              <a:pPr>
                <a:defRPr/>
              </a:pPr>
              <a:t>10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14400" y="274320"/>
            <a:ext cx="7315200" cy="457200"/>
          </a:xfrm>
        </p:spPr>
        <p:txBody>
          <a:bodyPr/>
          <a:lstStyle/>
          <a:p>
            <a:pPr eaLnBrk="1" hangingPunct="1"/>
            <a:r>
              <a:rPr lang="en-US" dirty="0"/>
              <a:t>ASME STANDARDS</a:t>
            </a:r>
          </a:p>
        </p:txBody>
      </p:sp>
      <p:sp>
        <p:nvSpPr>
          <p:cNvPr id="13315" name="Rectangle 3"/>
          <p:cNvSpPr>
            <a:spLocks noGrp="1" noChangeArrowheads="1"/>
          </p:cNvSpPr>
          <p:nvPr>
            <p:ph idx="1"/>
          </p:nvPr>
        </p:nvSpPr>
        <p:spPr>
          <a:xfrm>
            <a:off x="457200" y="1005840"/>
            <a:ext cx="8229600" cy="4846320"/>
          </a:xfrm>
        </p:spPr>
        <p:txBody>
          <a:bodyPr/>
          <a:lstStyle/>
          <a:p>
            <a:pPr eaLnBrk="1" hangingPunct="1"/>
            <a:r>
              <a:rPr lang="en-US" sz="2400" dirty="0"/>
              <a:t>Developed under the ANSI-accredited Procedures for ASME Codes and Standards Development Committees</a:t>
            </a:r>
          </a:p>
          <a:p>
            <a:pPr lvl="1" eaLnBrk="1" hangingPunct="1"/>
            <a:r>
              <a:rPr lang="en-US" sz="2000" dirty="0">
                <a:latin typeface="Arial" panose="020B0604020202020204" pitchFamily="34" charset="0"/>
                <a:cs typeface="Arial" panose="020B0604020202020204" pitchFamily="34" charset="0"/>
              </a:rPr>
              <a:t>The standards development process is covered under Module B5 - Consensus Process for Standards Development</a:t>
            </a:r>
          </a:p>
          <a:p>
            <a:pPr eaLnBrk="1" hangingPunct="1"/>
            <a:r>
              <a:rPr lang="en-US" sz="2400" dirty="0"/>
              <a:t>Key content characteristics include:</a:t>
            </a:r>
          </a:p>
          <a:p>
            <a:pPr lvl="1" eaLnBrk="1" hangingPunct="1"/>
            <a:r>
              <a:rPr lang="en-US" sz="2000" dirty="0">
                <a:latin typeface="Arial" panose="020B0604020202020204" pitchFamily="34" charset="0"/>
                <a:cs typeface="Arial" panose="020B0604020202020204" pitchFamily="34" charset="0"/>
              </a:rPr>
              <a:t>Standardized format</a:t>
            </a:r>
          </a:p>
          <a:p>
            <a:pPr lvl="1" eaLnBrk="1" hangingPunct="1"/>
            <a:r>
              <a:rPr lang="en-US" sz="2000" dirty="0">
                <a:latin typeface="Arial" panose="020B0604020202020204" pitchFamily="34" charset="0"/>
                <a:cs typeface="Arial" panose="020B0604020202020204" pitchFamily="34" charset="0"/>
              </a:rPr>
              <a:t>Clear consistent style</a:t>
            </a:r>
          </a:p>
          <a:p>
            <a:pPr lvl="1" eaLnBrk="1" hangingPunct="1"/>
            <a:r>
              <a:rPr lang="en-US" sz="2000" dirty="0">
                <a:latin typeface="Arial" panose="020B0604020202020204" pitchFamily="34" charset="0"/>
                <a:cs typeface="Arial" panose="020B0604020202020204" pitchFamily="34" charset="0"/>
              </a:rPr>
              <a:t>Well-defined scope</a:t>
            </a:r>
          </a:p>
          <a:p>
            <a:pPr lvl="1" eaLnBrk="1" hangingPunct="1"/>
            <a:r>
              <a:rPr lang="en-US" sz="2000" dirty="0">
                <a:latin typeface="Arial" panose="020B0604020202020204" pitchFamily="34" charset="0"/>
                <a:cs typeface="Arial" panose="020B0604020202020204" pitchFamily="34" charset="0"/>
              </a:rPr>
              <a:t>Realistic and Enforceable Requirements</a:t>
            </a:r>
          </a:p>
          <a:p>
            <a:pPr eaLnBrk="1" hangingPunct="1"/>
            <a:endParaRPr lang="en-US" sz="2400" dirty="0"/>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12088796-69CB-41B1-A5C9-75FA37E177D4}" type="slidenum">
              <a:rPr lang="en-US"/>
              <a:pPr>
                <a:defRPr/>
              </a:pPr>
              <a:t>11</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b="1" dirty="0">
                <a:solidFill>
                  <a:srgbClr val="000099"/>
                </a:solidFill>
              </a:rPr>
              <a:t>CONTENTS OF AN ASME STANDARD</a:t>
            </a:r>
            <a:endParaRPr lang="en-US" b="1" strike="sngStrike" dirty="0">
              <a:solidFill>
                <a:srgbClr val="000099"/>
              </a:solidFill>
            </a:endParaRPr>
          </a:p>
        </p:txBody>
      </p:sp>
      <p:sp>
        <p:nvSpPr>
          <p:cNvPr id="14339" name="Content Placeholder 2"/>
          <p:cNvSpPr>
            <a:spLocks noGrp="1"/>
          </p:cNvSpPr>
          <p:nvPr>
            <p:ph idx="1"/>
          </p:nvPr>
        </p:nvSpPr>
        <p:spPr>
          <a:xfrm>
            <a:off x="457200" y="1280160"/>
            <a:ext cx="8229600" cy="4846320"/>
          </a:xfrm>
        </p:spPr>
        <p:txBody>
          <a:bodyPr/>
          <a:lstStyle/>
          <a:p>
            <a:pPr eaLnBrk="1" hangingPunct="1"/>
            <a:r>
              <a:rPr lang="en-US" sz="2400" dirty="0"/>
              <a:t>Front Matter may include:</a:t>
            </a:r>
          </a:p>
          <a:p>
            <a:pPr lvl="1" eaLnBrk="1" hangingPunct="1"/>
            <a:r>
              <a:rPr lang="en-US" sz="2000" dirty="0">
                <a:latin typeface="Arial" panose="020B0604020202020204" pitchFamily="34" charset="0"/>
                <a:cs typeface="Arial" panose="020B0604020202020204" pitchFamily="34" charset="0"/>
              </a:rPr>
              <a:t>Copyright Page, Table of Contents, Foreword, Committee Roster, Committee Correspondence, and Summary of Changes</a:t>
            </a:r>
            <a:endParaRPr lang="en-US" sz="2000" strike="sngStrike" dirty="0">
              <a:latin typeface="Arial" panose="020B0604020202020204" pitchFamily="34" charset="0"/>
              <a:cs typeface="Arial" panose="020B0604020202020204" pitchFamily="34" charset="0"/>
            </a:endParaRPr>
          </a:p>
          <a:p>
            <a:pPr eaLnBrk="1" hangingPunct="1"/>
            <a:r>
              <a:rPr lang="en-US" sz="2400" dirty="0"/>
              <a:t>Body of a Standard may include:</a:t>
            </a:r>
          </a:p>
          <a:p>
            <a:pPr lvl="1" eaLnBrk="1" hangingPunct="1"/>
            <a:r>
              <a:rPr lang="en-US" sz="2000" dirty="0">
                <a:latin typeface="Arial" panose="020B0604020202020204" pitchFamily="34" charset="0"/>
                <a:cs typeface="Arial" panose="020B0604020202020204" pitchFamily="34" charset="0"/>
              </a:rPr>
              <a:t>Chapters, Sections</a:t>
            </a:r>
          </a:p>
          <a:p>
            <a:pPr eaLnBrk="1" hangingPunct="1"/>
            <a:r>
              <a:rPr lang="en-US" sz="2400" dirty="0"/>
              <a:t>Back Matter may include:</a:t>
            </a:r>
          </a:p>
          <a:p>
            <a:pPr lvl="1" eaLnBrk="1" hangingPunct="1"/>
            <a:r>
              <a:rPr lang="en-US" sz="2000" dirty="0">
                <a:latin typeface="Arial" panose="020B0604020202020204" pitchFamily="34" charset="0"/>
                <a:cs typeface="Arial" panose="020B0604020202020204" pitchFamily="34" charset="0"/>
              </a:rPr>
              <a:t>Appendices (Mandatory and Nonmandatory), Annexes, Informational pages</a:t>
            </a:r>
          </a:p>
          <a:p>
            <a:pPr marL="0" indent="0" eaLnBrk="1" hangingPunct="1">
              <a:buNone/>
            </a:pPr>
            <a:endParaRPr lang="en-US" dirty="0"/>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952876D6-B88F-49B6-9CAD-041258232B03}" type="slidenum">
              <a:rPr lang="en-US"/>
              <a:pPr>
                <a:defRPr/>
              </a:pPr>
              <a:t>12</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320"/>
            <a:ext cx="8686800" cy="457200"/>
          </a:xfrm>
        </p:spPr>
        <p:txBody>
          <a:bodyPr/>
          <a:lstStyle/>
          <a:p>
            <a:pPr eaLnBrk="1" hangingPunct="1"/>
            <a:r>
              <a:rPr lang="en-US" dirty="0">
                <a:solidFill>
                  <a:srgbClr val="000099"/>
                </a:solidFill>
              </a:rPr>
              <a:t>REQUESTS to ASME STANDARDS DEVELOPMENT COMMITTEES</a:t>
            </a:r>
          </a:p>
        </p:txBody>
      </p:sp>
      <p:sp>
        <p:nvSpPr>
          <p:cNvPr id="16387" name="Content Placeholder 2"/>
          <p:cNvSpPr>
            <a:spLocks noGrp="1"/>
          </p:cNvSpPr>
          <p:nvPr>
            <p:ph idx="1"/>
          </p:nvPr>
        </p:nvSpPr>
        <p:spPr>
          <a:xfrm>
            <a:off x="457200" y="1280160"/>
            <a:ext cx="8229600" cy="4846320"/>
          </a:xfrm>
        </p:spPr>
        <p:txBody>
          <a:bodyPr/>
          <a:lstStyle/>
          <a:p>
            <a:pPr marL="0" indent="0" eaLnBrk="1" hangingPunct="1">
              <a:buNone/>
            </a:pPr>
            <a:r>
              <a:rPr lang="en-US" sz="2400" dirty="0"/>
              <a:t>Due to the impact ASME Standards have on various industries, standards development committees receive the following requests:</a:t>
            </a:r>
          </a:p>
          <a:p>
            <a:pPr marL="741363" lvl="1" indent="-284163" eaLnBrk="1" hangingPunct="1"/>
            <a:r>
              <a:rPr lang="en-US" sz="2000" dirty="0">
                <a:latin typeface="Arial" panose="020B0604020202020204" pitchFamily="34" charset="0"/>
                <a:cs typeface="Arial" panose="020B0604020202020204" pitchFamily="34" charset="0"/>
              </a:rPr>
              <a:t>Interpretations</a:t>
            </a:r>
          </a:p>
          <a:p>
            <a:pPr marL="741363" lvl="1" indent="-284163" eaLnBrk="1" hangingPunct="1"/>
            <a:r>
              <a:rPr lang="en-US" sz="2000" dirty="0">
                <a:latin typeface="Arial" panose="020B0604020202020204" pitchFamily="34" charset="0"/>
                <a:cs typeface="Arial" panose="020B0604020202020204" pitchFamily="34" charset="0"/>
              </a:rPr>
              <a:t>Cases</a:t>
            </a:r>
          </a:p>
          <a:p>
            <a:pPr marL="741363" lvl="1" indent="-284163" eaLnBrk="1" hangingPunct="1"/>
            <a:r>
              <a:rPr lang="en-US" sz="2000" dirty="0">
                <a:latin typeface="Arial" panose="020B0604020202020204" pitchFamily="34" charset="0"/>
                <a:cs typeface="Arial" panose="020B0604020202020204" pitchFamily="34" charset="0"/>
              </a:rPr>
              <a:t>Proposed Revisions</a:t>
            </a: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65565370-1291-43AA-BB1E-27CA6B15CE43}" type="slidenum">
              <a:rPr lang="en-US"/>
              <a:pPr>
                <a:defRPr/>
              </a:pPr>
              <a:t>13</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dirty="0"/>
              <a:t>REQUESTS FOR REVISION</a:t>
            </a:r>
          </a:p>
        </p:txBody>
      </p:sp>
      <p:sp>
        <p:nvSpPr>
          <p:cNvPr id="20483" name="Rectangle 3"/>
          <p:cNvSpPr>
            <a:spLocks noGrp="1" noChangeArrowheads="1"/>
          </p:cNvSpPr>
          <p:nvPr>
            <p:ph idx="1"/>
          </p:nvPr>
        </p:nvSpPr>
        <p:spPr>
          <a:xfrm>
            <a:off x="457200" y="1005840"/>
            <a:ext cx="8229600" cy="4846320"/>
          </a:xfrm>
        </p:spPr>
        <p:txBody>
          <a:bodyPr/>
          <a:lstStyle/>
          <a:p>
            <a:pPr eaLnBrk="1" hangingPunct="1"/>
            <a:r>
              <a:rPr lang="en-US" sz="2400" dirty="0">
                <a:cs typeface="Times New Roman" pitchFamily="18" charset="0"/>
              </a:rPr>
              <a:t>Requests may be initiated: </a:t>
            </a:r>
          </a:p>
          <a:p>
            <a:pPr lvl="1" eaLnBrk="1" hangingPunct="1"/>
            <a:r>
              <a:rPr lang="en-US" sz="2000" dirty="0">
                <a:latin typeface="Arial" panose="020B0604020202020204" pitchFamily="34" charset="0"/>
                <a:cs typeface="Arial" panose="020B0604020202020204" pitchFamily="34" charset="0"/>
              </a:rPr>
              <a:t>Committee member(s) </a:t>
            </a:r>
            <a:endParaRPr lang="en-US" sz="2000" strike="sngStrike" dirty="0">
              <a:latin typeface="Arial" panose="020B0604020202020204" pitchFamily="34" charset="0"/>
              <a:cs typeface="Arial" panose="020B0604020202020204" pitchFamily="34" charset="0"/>
            </a:endParaRPr>
          </a:p>
          <a:p>
            <a:pPr lvl="1" eaLnBrk="1" hangingPunct="1"/>
            <a:r>
              <a:rPr lang="en-US" sz="2000" dirty="0">
                <a:latin typeface="Arial" panose="020B0604020202020204" pitchFamily="34" charset="0"/>
                <a:cs typeface="Arial" panose="020B0604020202020204" pitchFamily="34" charset="0"/>
              </a:rPr>
              <a:t>General Public</a:t>
            </a:r>
          </a:p>
          <a:p>
            <a:pPr lvl="1" eaLnBrk="1" hangingPunct="1"/>
            <a:r>
              <a:rPr lang="en-US" sz="2000" dirty="0">
                <a:latin typeface="Arial" panose="020B0604020202020204" pitchFamily="34" charset="0"/>
                <a:cs typeface="Arial" panose="020B0604020202020204" pitchFamily="34" charset="0"/>
              </a:rPr>
              <a:t>ASME Staff</a:t>
            </a:r>
          </a:p>
          <a:p>
            <a:pPr eaLnBrk="1" hangingPunct="1"/>
            <a:r>
              <a:rPr lang="en-US" sz="2400" dirty="0">
                <a:cs typeface="Times New Roman" pitchFamily="18" charset="0"/>
              </a:rPr>
              <a:t>Standards development committees require request for revisions to adhere to a</a:t>
            </a:r>
            <a:r>
              <a:rPr lang="en-US" sz="2400" strike="sngStrike" dirty="0">
                <a:cs typeface="Times New Roman" pitchFamily="18" charset="0"/>
              </a:rPr>
              <a:t> </a:t>
            </a:r>
            <a:r>
              <a:rPr lang="en-US" sz="2400" dirty="0">
                <a:cs typeface="Times New Roman" pitchFamily="18" charset="0"/>
              </a:rPr>
              <a:t>specific format </a:t>
            </a:r>
          </a:p>
          <a:p>
            <a:pPr eaLnBrk="1" hangingPunct="1"/>
            <a:r>
              <a:rPr lang="en-US" sz="2400" dirty="0">
                <a:cs typeface="Times New Roman" pitchFamily="18" charset="0"/>
              </a:rPr>
              <a:t>All requests are forwarded to the appropriate staff contact of the committee for consideration </a:t>
            </a:r>
          </a:p>
          <a:p>
            <a:pPr lvl="1" eaLnBrk="1" hangingPunct="1"/>
            <a:endParaRPr lang="en-US" dirty="0">
              <a:cs typeface="Times New Roman" pitchFamily="18" charset="0"/>
            </a:endParaRPr>
          </a:p>
          <a:p>
            <a:pPr eaLnBrk="1" hangingPunct="1"/>
            <a:endParaRPr lang="en-US" dirty="0">
              <a:cs typeface="Times New Roman" pitchFamily="18" charset="0"/>
            </a:endParaRP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4D7718A1-8BF8-4D7B-BC8F-9412DFD7C3D5}" type="slidenum">
              <a:rPr lang="en-US"/>
              <a:pPr>
                <a:defRPr/>
              </a:pPr>
              <a:t>14</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14400" y="274320"/>
            <a:ext cx="7315200" cy="457200"/>
          </a:xfrm>
        </p:spPr>
        <p:txBody>
          <a:bodyPr/>
          <a:lstStyle/>
          <a:p>
            <a:pPr eaLnBrk="1" hangingPunct="1"/>
            <a:r>
              <a:rPr lang="en-US" dirty="0">
                <a:solidFill>
                  <a:srgbClr val="000099"/>
                </a:solidFill>
              </a:rPr>
              <a:t>REQUESTS FOR REVISION</a:t>
            </a:r>
          </a:p>
        </p:txBody>
      </p:sp>
      <p:sp>
        <p:nvSpPr>
          <p:cNvPr id="21507" name="Rectangle 3"/>
          <p:cNvSpPr>
            <a:spLocks noGrp="1" noChangeArrowheads="1"/>
          </p:cNvSpPr>
          <p:nvPr>
            <p:ph idx="1"/>
          </p:nvPr>
        </p:nvSpPr>
        <p:spPr>
          <a:xfrm>
            <a:off x="457200" y="1005840"/>
            <a:ext cx="8229600" cy="4846320"/>
          </a:xfrm>
        </p:spPr>
        <p:txBody>
          <a:bodyPr/>
          <a:lstStyle/>
          <a:p>
            <a:pPr eaLnBrk="1" hangingPunct="1"/>
            <a:r>
              <a:rPr lang="en-US" sz="2400" dirty="0"/>
              <a:t>Technical Revisions</a:t>
            </a:r>
            <a:endParaRPr lang="en-US" sz="2400" strike="sngStrike" dirty="0"/>
          </a:p>
          <a:p>
            <a:pPr lvl="1" eaLnBrk="1" hangingPunct="1"/>
            <a:r>
              <a:rPr lang="en-US" sz="2000" dirty="0">
                <a:latin typeface="Arial" panose="020B0604020202020204" pitchFamily="34" charset="0"/>
                <a:cs typeface="Arial" panose="020B0604020202020204" pitchFamily="34" charset="0"/>
              </a:rPr>
              <a:t>Substantive revisions that impact the requirements of a standard</a:t>
            </a:r>
            <a:endParaRPr lang="en-US" sz="2000" strike="sngStrike" dirty="0">
              <a:latin typeface="Arial" panose="020B0604020202020204" pitchFamily="34" charset="0"/>
              <a:cs typeface="Arial" panose="020B0604020202020204" pitchFamily="34" charset="0"/>
            </a:endParaRPr>
          </a:p>
          <a:p>
            <a:pPr eaLnBrk="1" hangingPunct="1"/>
            <a:r>
              <a:rPr lang="en-US" sz="2400" dirty="0"/>
              <a:t>Editorial Revisions</a:t>
            </a:r>
            <a:endParaRPr lang="en-US" sz="2400" strike="sngStrike" dirty="0"/>
          </a:p>
          <a:p>
            <a:pPr lvl="1" eaLnBrk="1" hangingPunct="1"/>
            <a:r>
              <a:rPr lang="en-US" sz="2000" dirty="0">
                <a:latin typeface="Arial" panose="020B0604020202020204" pitchFamily="34" charset="0"/>
                <a:cs typeface="Arial" panose="020B0604020202020204" pitchFamily="34" charset="0"/>
              </a:rPr>
              <a:t>Non-substantive revisions that do not change the requirements</a:t>
            </a:r>
            <a:endParaRPr lang="en-US" sz="2000" strike="sngStrike" dirty="0">
              <a:latin typeface="Arial" panose="020B0604020202020204" pitchFamily="34" charset="0"/>
              <a:cs typeface="Arial" panose="020B0604020202020204" pitchFamily="34" charset="0"/>
            </a:endParaRPr>
          </a:p>
          <a:p>
            <a:pPr eaLnBrk="1" hangingPunct="1"/>
            <a:r>
              <a:rPr lang="en-US" sz="2400" dirty="0"/>
              <a:t>Errata</a:t>
            </a:r>
          </a:p>
          <a:p>
            <a:pPr lvl="1" eaLnBrk="1" hangingPunct="1"/>
            <a:r>
              <a:rPr lang="en-US" sz="2000" dirty="0">
                <a:latin typeface="Arial" panose="020B0604020202020204" pitchFamily="34" charset="0"/>
                <a:cs typeface="Arial" panose="020B0604020202020204" pitchFamily="34" charset="0"/>
              </a:rPr>
              <a:t>Typographical errors or misspellings, publication errors (omission by staff, printer errors)</a:t>
            </a:r>
          </a:p>
          <a:p>
            <a:pPr lvl="1" eaLnBrk="1" hangingPunct="1"/>
            <a:r>
              <a:rPr lang="en-US" sz="2000" dirty="0">
                <a:latin typeface="Arial" panose="020B0604020202020204" pitchFamily="34" charset="0"/>
                <a:cs typeface="Arial" panose="020B0604020202020204" pitchFamily="34" charset="0"/>
              </a:rPr>
              <a:t>Errata are posted online </a:t>
            </a:r>
            <a:endParaRPr lang="en-US" sz="2000" strike="sngStrike" dirty="0">
              <a:latin typeface="Arial" panose="020B0604020202020204" pitchFamily="34" charset="0"/>
              <a:cs typeface="Arial" panose="020B0604020202020204" pitchFamily="34" charset="0"/>
            </a:endParaRPr>
          </a:p>
          <a:p>
            <a:pPr marL="457200" lvl="1" indent="0" eaLnBrk="1" hangingPunct="1">
              <a:buNone/>
            </a:pPr>
            <a:endParaRPr lang="en-US" dirty="0">
              <a:cs typeface="Times New Roman" pitchFamily="18" charset="0"/>
            </a:endParaRPr>
          </a:p>
          <a:p>
            <a:pPr lvl="1" eaLnBrk="1" hangingPunct="1"/>
            <a:endParaRPr lang="en-US" dirty="0">
              <a:cs typeface="Times New Roman" pitchFamily="18" charset="0"/>
            </a:endParaRP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268BE37C-202C-461E-A5D4-EA2A61AE0860}" type="slidenum">
              <a:rPr lang="en-US"/>
              <a:pPr>
                <a:defRPr/>
              </a:pPr>
              <a:t>15</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914400" y="3200400"/>
            <a:ext cx="7315200" cy="457200"/>
          </a:xfrm>
        </p:spPr>
        <p:txBody>
          <a:bodyPr/>
          <a:lstStyle/>
          <a:p>
            <a:pPr eaLnBrk="1" hangingPunct="1"/>
            <a:r>
              <a:rPr lang="en-US" dirty="0"/>
              <a:t>II. GUIDES &amp; TECHNICAL REPORTS</a:t>
            </a:r>
          </a:p>
        </p:txBody>
      </p:sp>
      <p:sp>
        <p:nvSpPr>
          <p:cNvPr id="3"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4" name="Slide Number Placeholder 4"/>
          <p:cNvSpPr>
            <a:spLocks noGrp="1"/>
          </p:cNvSpPr>
          <p:nvPr>
            <p:ph type="sldNum" sz="quarter" idx="11"/>
          </p:nvPr>
        </p:nvSpPr>
        <p:spPr/>
        <p:txBody>
          <a:bodyPr/>
          <a:lstStyle/>
          <a:p>
            <a:pPr>
              <a:defRPr/>
            </a:pPr>
            <a:fld id="{80CB2B83-7A8A-4F65-9D19-6E7E0C8CA504}" type="slidenum">
              <a:rPr lang="en-US"/>
              <a:pPr>
                <a:defRPr/>
              </a:pPr>
              <a:t>16</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320"/>
            <a:ext cx="7315200" cy="457200"/>
          </a:xfrm>
        </p:spPr>
        <p:txBody>
          <a:bodyPr/>
          <a:lstStyle/>
          <a:p>
            <a:pPr eaLnBrk="1" hangingPunct="1"/>
            <a:r>
              <a:rPr lang="en-US" dirty="0"/>
              <a:t>GUIDES</a:t>
            </a:r>
          </a:p>
        </p:txBody>
      </p:sp>
      <p:sp>
        <p:nvSpPr>
          <p:cNvPr id="24579" name="Rectangle 3"/>
          <p:cNvSpPr>
            <a:spLocks noGrp="1" noChangeArrowheads="1"/>
          </p:cNvSpPr>
          <p:nvPr>
            <p:ph idx="1"/>
          </p:nvPr>
        </p:nvSpPr>
        <p:spPr>
          <a:xfrm>
            <a:off x="457200" y="1005840"/>
            <a:ext cx="8229600" cy="4846320"/>
          </a:xfrm>
        </p:spPr>
        <p:txBody>
          <a:bodyPr/>
          <a:lstStyle/>
          <a:p>
            <a:pPr eaLnBrk="1" hangingPunct="1">
              <a:buFont typeface="Arial" panose="020B0604020202020204" pitchFamily="34" charset="0"/>
              <a:buChar char="•"/>
            </a:pPr>
            <a:r>
              <a:rPr lang="en-US" sz="2400" dirty="0"/>
              <a:t>Provide recognized and generally accepted good engineering practices</a:t>
            </a:r>
          </a:p>
          <a:p>
            <a:pPr eaLnBrk="1" hangingPunct="1">
              <a:buFont typeface="Arial" panose="020B0604020202020204" pitchFamily="34" charset="0"/>
              <a:buChar char="•"/>
            </a:pPr>
            <a:r>
              <a:rPr lang="en-US" sz="2400" dirty="0"/>
              <a:t>Provide suggestions, alternatives rather than directives</a:t>
            </a:r>
          </a:p>
          <a:p>
            <a:pPr eaLnBrk="1" hangingPunct="1">
              <a:buFont typeface="Arial" panose="020B0604020202020204" pitchFamily="34" charset="0"/>
              <a:buChar char="•"/>
            </a:pPr>
            <a:r>
              <a:rPr lang="en-US" sz="2400" dirty="0"/>
              <a:t>Occasionally revised</a:t>
            </a:r>
            <a:endParaRPr lang="en-US" sz="2400" strike="sngStrike" dirty="0"/>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F8B5A925-68BA-4577-96BA-6C7F20DAA0AA}" type="slidenum">
              <a:rPr lang="en-US"/>
              <a:pPr>
                <a:defRPr/>
              </a:pPr>
              <a:t>17</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dirty="0"/>
              <a:t>TECHNICAL REPORTS</a:t>
            </a:r>
          </a:p>
        </p:txBody>
      </p:sp>
      <p:sp>
        <p:nvSpPr>
          <p:cNvPr id="25603" name="Rectangle 3"/>
          <p:cNvSpPr>
            <a:spLocks noGrp="1" noChangeArrowheads="1"/>
          </p:cNvSpPr>
          <p:nvPr>
            <p:ph idx="1"/>
          </p:nvPr>
        </p:nvSpPr>
        <p:spPr>
          <a:xfrm>
            <a:off x="457200" y="1005840"/>
            <a:ext cx="8229600" cy="4846320"/>
          </a:xfrm>
        </p:spPr>
        <p:txBody>
          <a:bodyPr/>
          <a:lstStyle/>
          <a:p>
            <a:pPr eaLnBrk="1" hangingPunct="1">
              <a:buFont typeface="Arial" panose="020B0604020202020204" pitchFamily="34" charset="0"/>
              <a:buChar char="•"/>
            </a:pPr>
            <a:r>
              <a:rPr lang="en-US" sz="2400" dirty="0"/>
              <a:t>Informational in nature</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Technical research reports</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Tutorials</a:t>
            </a:r>
          </a:p>
          <a:p>
            <a:pPr lvl="1" eaLnBrk="1" hangingPunct="1">
              <a:spcBef>
                <a:spcPct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Factual Data</a:t>
            </a:r>
          </a:p>
          <a:p>
            <a:pPr lvl="1" eaLnBrk="1" hangingPunct="1">
              <a:spcBef>
                <a:spcPct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Methods for applying a standard</a:t>
            </a:r>
          </a:p>
          <a:p>
            <a:pPr eaLnBrk="1" hangingPunct="1">
              <a:buFont typeface="Arial" panose="020B0604020202020204" pitchFamily="34" charset="0"/>
              <a:buChar char="•"/>
            </a:pPr>
            <a:r>
              <a:rPr lang="en-US" sz="2400" dirty="0"/>
              <a:t>Periodically reviewed for continued relevance</a:t>
            </a: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FF38326E-6F17-4855-99FE-37068E4B8067}" type="slidenum">
              <a:rPr lang="en-US"/>
              <a:pPr>
                <a:defRPr/>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title"/>
          </p:nvPr>
        </p:nvSpPr>
        <p:spPr>
          <a:xfrm>
            <a:off x="914400" y="274320"/>
            <a:ext cx="7315200" cy="457200"/>
          </a:xfrm>
        </p:spPr>
        <p:txBody>
          <a:bodyPr/>
          <a:lstStyle/>
          <a:p>
            <a:pPr eaLnBrk="1" hangingPunct="1"/>
            <a:r>
              <a:rPr lang="en-US" dirty="0"/>
              <a:t>MODULE A COURSE OUTLINE</a:t>
            </a:r>
          </a:p>
        </p:txBody>
      </p:sp>
      <p:sp>
        <p:nvSpPr>
          <p:cNvPr id="7" name="Content Placeholder 6"/>
          <p:cNvSpPr>
            <a:spLocks noGrp="1"/>
          </p:cNvSpPr>
          <p:nvPr>
            <p:ph idx="1"/>
          </p:nvPr>
        </p:nvSpPr>
        <p:spPr>
          <a:xfrm>
            <a:off x="457200" y="1280160"/>
            <a:ext cx="8229600" cy="4572000"/>
          </a:xfrm>
        </p:spPr>
        <p:txBody>
          <a:bodyPr/>
          <a:lstStyle/>
          <a:p>
            <a:pPr eaLnBrk="1" hangingPunct="1">
              <a:buFontTx/>
              <a:buNone/>
              <a:defRPr/>
            </a:pPr>
            <a:r>
              <a:rPr lang="en-US" sz="2000" dirty="0"/>
              <a:t>A1. Tools and Resources</a:t>
            </a:r>
          </a:p>
          <a:p>
            <a:pPr marL="628650" indent="-628650" eaLnBrk="1" hangingPunct="1">
              <a:buFontTx/>
              <a:buNone/>
              <a:defRPr/>
            </a:pPr>
            <a:r>
              <a:rPr lang="en-US" sz="2000" b="1" dirty="0"/>
              <a:t>A2. Standards and Certification Products </a:t>
            </a:r>
          </a:p>
          <a:p>
            <a:pPr marL="628650" indent="-628650" eaLnBrk="1" hangingPunct="1">
              <a:buFontTx/>
              <a:buNone/>
              <a:defRPr/>
            </a:pPr>
            <a:r>
              <a:rPr lang="en-US" sz="2000" dirty="0"/>
              <a:t>A3. Membership Maintenance</a:t>
            </a:r>
          </a:p>
          <a:p>
            <a:pPr eaLnBrk="1" hangingPunct="1">
              <a:buFontTx/>
              <a:buNone/>
              <a:defRPr/>
            </a:pPr>
            <a:r>
              <a:rPr lang="en-US" sz="2000" dirty="0"/>
              <a:t>A4. Honors and Awards</a:t>
            </a:r>
          </a:p>
          <a:p>
            <a:pPr eaLnBrk="1" hangingPunct="1">
              <a:buFontTx/>
              <a:buNone/>
              <a:defRPr/>
            </a:pPr>
            <a:r>
              <a:rPr lang="en-US" sz="2000" dirty="0"/>
              <a:t>A5. Publishing Codes and Standards</a:t>
            </a:r>
          </a:p>
          <a:p>
            <a:pPr eaLnBrk="1" hangingPunct="1">
              <a:buFontTx/>
              <a:buNone/>
              <a:defRPr/>
            </a:pPr>
            <a:r>
              <a:rPr lang="en-US" sz="2000" dirty="0"/>
              <a:t>A6. Productive Meetings and Appropriate Ballot Comments</a:t>
            </a:r>
          </a:p>
          <a:p>
            <a:pPr eaLnBrk="1" hangingPunct="1">
              <a:buFontTx/>
              <a:buNone/>
              <a:defRPr/>
            </a:pPr>
            <a:endParaRPr lang="en-US" sz="2000" dirty="0"/>
          </a:p>
        </p:txBody>
      </p:sp>
      <p:sp>
        <p:nvSpPr>
          <p:cNvPr id="8" name="Footer Placeholder 3"/>
          <p:cNvSpPr>
            <a:spLocks noGrp="1"/>
          </p:cNvSpPr>
          <p:nvPr>
            <p:ph type="ftr" sz="quarter" idx="10"/>
          </p:nvPr>
        </p:nvSpPr>
        <p:spPr/>
        <p:txBody>
          <a:bodyPr/>
          <a:lstStyle/>
          <a:p>
            <a:pPr algn="ctr">
              <a:defRPr/>
            </a:pPr>
            <a:r>
              <a:rPr lang="en-US"/>
              <a:t>ASME S&amp;C Training Module A2. Standards and Certification Products</a:t>
            </a:r>
            <a:endParaRPr lang="en-US" dirty="0"/>
          </a:p>
        </p:txBody>
      </p:sp>
      <p:sp>
        <p:nvSpPr>
          <p:cNvPr id="5" name="Slide Number Placeholder 4"/>
          <p:cNvSpPr>
            <a:spLocks noGrp="1"/>
          </p:cNvSpPr>
          <p:nvPr>
            <p:ph type="sldNum" sz="quarter" idx="11"/>
          </p:nvPr>
        </p:nvSpPr>
        <p:spPr/>
        <p:txBody>
          <a:bodyPr/>
          <a:lstStyle/>
          <a:p>
            <a:pPr>
              <a:defRPr/>
            </a:pPr>
            <a:fld id="{51C3EFA5-1AD8-473A-BF37-DAB5EE33CA74}" type="slidenum">
              <a:rPr lang="en-US"/>
              <a:pPr>
                <a:defRPr/>
              </a:pPr>
              <a:t>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14400" y="3200400"/>
            <a:ext cx="7315200" cy="457200"/>
          </a:xfrm>
        </p:spPr>
        <p:txBody>
          <a:bodyPr/>
          <a:lstStyle/>
          <a:p>
            <a:pPr eaLnBrk="1" hangingPunct="1"/>
            <a:r>
              <a:rPr lang="en-US" dirty="0"/>
              <a:t>III. CONFORMITY ASSESSMENT</a:t>
            </a:r>
          </a:p>
        </p:txBody>
      </p:sp>
      <p:sp>
        <p:nvSpPr>
          <p:cNvPr id="3"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4" name="Slide Number Placeholder 4"/>
          <p:cNvSpPr>
            <a:spLocks noGrp="1"/>
          </p:cNvSpPr>
          <p:nvPr>
            <p:ph type="sldNum" sz="quarter" idx="11"/>
          </p:nvPr>
        </p:nvSpPr>
        <p:spPr/>
        <p:txBody>
          <a:bodyPr/>
          <a:lstStyle/>
          <a:p>
            <a:pPr>
              <a:defRPr/>
            </a:pPr>
            <a:fld id="{6D872B81-2B78-4DC1-A7BE-5EACCAF8303A}" type="slidenum">
              <a:rPr lang="en-US"/>
              <a:pPr>
                <a:defRPr/>
              </a:pPr>
              <a:t>19</a:t>
            </a:fld>
            <a:endParaRPr lang="en-US"/>
          </a:p>
        </p:txBody>
      </p:sp>
    </p:spTree>
    <p:extLst>
      <p:ext uri="{BB962C8B-B14F-4D97-AF65-F5344CB8AC3E}">
        <p14:creationId xmlns:p14="http://schemas.microsoft.com/office/powerpoint/2010/main" val="3980268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dirty="0"/>
              <a:t>CONFORMITY ASSESSMENT</a:t>
            </a:r>
          </a:p>
        </p:txBody>
      </p:sp>
      <p:sp>
        <p:nvSpPr>
          <p:cNvPr id="27651" name="Rectangle 3"/>
          <p:cNvSpPr>
            <a:spLocks noGrp="1" noChangeArrowheads="1"/>
          </p:cNvSpPr>
          <p:nvPr>
            <p:ph idx="1"/>
          </p:nvPr>
        </p:nvSpPr>
        <p:spPr>
          <a:xfrm>
            <a:off x="457200" y="1005840"/>
            <a:ext cx="8229600" cy="4846320"/>
          </a:xfrm>
        </p:spPr>
        <p:txBody>
          <a:bodyPr/>
          <a:lstStyle/>
          <a:p>
            <a:pPr marL="0" indent="0" eaLnBrk="1" hangingPunct="1">
              <a:buNone/>
            </a:pPr>
            <a:r>
              <a:rPr lang="en-US" sz="2400" dirty="0"/>
              <a:t>Types of ASME Conformity Assessment Programs:</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Accreditation</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Product Certification</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Personnel Certification</a:t>
            </a:r>
            <a:endParaRPr lang="en-US" sz="2000" strike="sngStrike" dirty="0">
              <a:latin typeface="Arial" panose="020B0604020202020204" pitchFamily="34" charset="0"/>
              <a:cs typeface="Arial" panose="020B0604020202020204" pitchFamily="34" charset="0"/>
            </a:endParaRP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Quality Program Certification</a:t>
            </a: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E74A715A-A134-4716-88DB-83EBCC8973D7}" type="slidenum">
              <a:rPr lang="en-US"/>
              <a:pPr>
                <a:defRPr/>
              </a:pPr>
              <a:t>20</a:t>
            </a:fld>
            <a:endParaRPr lang="en-US"/>
          </a:p>
        </p:txBody>
      </p:sp>
    </p:spTree>
    <p:extLst>
      <p:ext uri="{BB962C8B-B14F-4D97-AF65-F5344CB8AC3E}">
        <p14:creationId xmlns:p14="http://schemas.microsoft.com/office/powerpoint/2010/main" val="2954586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dirty="0"/>
              <a:t>CONFORMITY ASSESSMENT</a:t>
            </a:r>
          </a:p>
        </p:txBody>
      </p:sp>
      <p:sp>
        <p:nvSpPr>
          <p:cNvPr id="28675" name="Rectangle 3"/>
          <p:cNvSpPr>
            <a:spLocks noGrp="1" noChangeArrowheads="1"/>
          </p:cNvSpPr>
          <p:nvPr>
            <p:ph idx="1"/>
          </p:nvPr>
        </p:nvSpPr>
        <p:spPr>
          <a:xfrm>
            <a:off x="457200" y="1005840"/>
            <a:ext cx="8229600" cy="4846320"/>
          </a:xfrm>
        </p:spPr>
        <p:txBody>
          <a:bodyPr/>
          <a:lstStyle/>
          <a:p>
            <a:pPr marL="0" indent="0" eaLnBrk="1" hangingPunct="1">
              <a:buNone/>
            </a:pPr>
            <a:r>
              <a:rPr lang="en-US" sz="2400" dirty="0"/>
              <a:t>Accreditation</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ASME assesses and verifies an organization’s qualification to perform a particular activity.</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ASME-accredited organization may develop and administer a conformity assessment activities (e.g., testing, inspection, or certification) in accordance with program requirements contained in an ASME standard.</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Certificate of Accreditation awarded for successful review and organizations are referred to as “ASME-accredited”.</a:t>
            </a: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6745B0AA-491F-4876-8D9F-3A4929E6E1B7}" type="slidenum">
              <a:rPr lang="en-US"/>
              <a:pPr>
                <a:defRPr/>
              </a:pPr>
              <a:t>21</a:t>
            </a:fld>
            <a:endParaRPr lang="en-US"/>
          </a:p>
        </p:txBody>
      </p:sp>
    </p:spTree>
    <p:extLst>
      <p:ext uri="{BB962C8B-B14F-4D97-AF65-F5344CB8AC3E}">
        <p14:creationId xmlns:p14="http://schemas.microsoft.com/office/powerpoint/2010/main" val="1908643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t>CONFORMITY ASSESSMENT</a:t>
            </a:r>
          </a:p>
        </p:txBody>
      </p:sp>
      <p:sp>
        <p:nvSpPr>
          <p:cNvPr id="29699" name="Rectangle 3"/>
          <p:cNvSpPr>
            <a:spLocks noGrp="1" noChangeArrowheads="1"/>
          </p:cNvSpPr>
          <p:nvPr>
            <p:ph idx="1"/>
          </p:nvPr>
        </p:nvSpPr>
        <p:spPr>
          <a:xfrm>
            <a:off x="457200" y="1005840"/>
            <a:ext cx="8229600" cy="4846320"/>
          </a:xfrm>
        </p:spPr>
        <p:txBody>
          <a:bodyPr/>
          <a:lstStyle/>
          <a:p>
            <a:pPr marL="0" indent="0" eaLnBrk="1" hangingPunct="1">
              <a:buNone/>
            </a:pPr>
            <a:r>
              <a:rPr lang="en-US" sz="2400" dirty="0"/>
              <a:t>Product Certification</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ASME certifies that a manufacturer is capable of constructing equipment and fulfilling requirements of an ASME standard. </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Supplier is responsible for ensuring that individual products meet the requirements on which the certification is based. </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ASME “Certificate of Authorization” is issued where there is a certification mark (stamp) and product designator that may be placed on the product. </a:t>
            </a: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9685A6D9-D945-48BB-85AD-932B8DF3C531}" type="slidenum">
              <a:rPr lang="en-US"/>
              <a:pPr>
                <a:defRPr/>
              </a:pPr>
              <a:t>22</a:t>
            </a:fld>
            <a:endParaRPr lang="en-US"/>
          </a:p>
        </p:txBody>
      </p:sp>
    </p:spTree>
    <p:extLst>
      <p:ext uri="{BB962C8B-B14F-4D97-AF65-F5344CB8AC3E}">
        <p14:creationId xmlns:p14="http://schemas.microsoft.com/office/powerpoint/2010/main" val="3694801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t>CONFORMITY ASSESSMENT</a:t>
            </a:r>
          </a:p>
        </p:txBody>
      </p:sp>
      <p:sp>
        <p:nvSpPr>
          <p:cNvPr id="30723" name="Rectangle 3"/>
          <p:cNvSpPr>
            <a:spLocks noGrp="1" noChangeArrowheads="1"/>
          </p:cNvSpPr>
          <p:nvPr>
            <p:ph idx="1"/>
          </p:nvPr>
        </p:nvSpPr>
        <p:spPr>
          <a:xfrm>
            <a:off x="457200" y="1005840"/>
            <a:ext cx="8229600" cy="4846320"/>
          </a:xfrm>
        </p:spPr>
        <p:txBody>
          <a:bodyPr/>
          <a:lstStyle/>
          <a:p>
            <a:pPr marL="0" indent="0" eaLnBrk="1" hangingPunct="1">
              <a:buNone/>
            </a:pPr>
            <a:r>
              <a:rPr lang="en-US" sz="2400" dirty="0"/>
              <a:t>Personnel Certification</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Certifies that an individual meets the qualification criteria specified in an ASME standard.</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Evaluation includes an examination or series of examinations.</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Individual receives a Certificate upon successful completion and is referred to as a “Certificant” or “Certified Individual.”</a:t>
            </a:r>
            <a:r>
              <a:rPr lang="en-US" sz="2000" strike="sngStrike" dirty="0">
                <a:latin typeface="Arial" panose="020B0604020202020204" pitchFamily="34" charset="0"/>
                <a:cs typeface="Arial" panose="020B0604020202020204" pitchFamily="34" charset="0"/>
              </a:rPr>
              <a:t> </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All certified individuals are listed on ASME’s public certificate holder list.</a:t>
            </a: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B4EA7DB7-D6E0-49B4-B157-AF44B19803B5}" type="slidenum">
              <a:rPr lang="en-US"/>
              <a:pPr>
                <a:defRPr/>
              </a:pPr>
              <a:t>23</a:t>
            </a:fld>
            <a:endParaRPr lang="en-US"/>
          </a:p>
        </p:txBody>
      </p:sp>
    </p:spTree>
    <p:extLst>
      <p:ext uri="{BB962C8B-B14F-4D97-AF65-F5344CB8AC3E}">
        <p14:creationId xmlns:p14="http://schemas.microsoft.com/office/powerpoint/2010/main" val="453620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dirty="0"/>
              <a:t>CONFORMITY ASSESSMENT</a:t>
            </a:r>
          </a:p>
        </p:txBody>
      </p:sp>
      <p:sp>
        <p:nvSpPr>
          <p:cNvPr id="31747" name="Rectangle 3"/>
          <p:cNvSpPr>
            <a:spLocks noGrp="1" noChangeArrowheads="1"/>
          </p:cNvSpPr>
          <p:nvPr>
            <p:ph idx="1"/>
          </p:nvPr>
        </p:nvSpPr>
        <p:spPr>
          <a:xfrm>
            <a:off x="457200" y="1005840"/>
            <a:ext cx="8229600" cy="4846320"/>
          </a:xfrm>
        </p:spPr>
        <p:txBody>
          <a:bodyPr/>
          <a:lstStyle/>
          <a:p>
            <a:pPr marL="0" indent="0" eaLnBrk="1" hangingPunct="1">
              <a:buNone/>
            </a:pPr>
            <a:r>
              <a:rPr lang="en-US" sz="2400" dirty="0"/>
              <a:t>Quality Program Certification</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Certifies the organization’s quality management system, </a:t>
            </a:r>
            <a:r>
              <a:rPr lang="en-US" sz="2000" b="1" dirty="0">
                <a:latin typeface="Arial" panose="020B0604020202020204" pitchFamily="34" charset="0"/>
                <a:cs typeface="Arial" panose="020B0604020202020204" pitchFamily="34" charset="0"/>
              </a:rPr>
              <a:t>not</a:t>
            </a:r>
            <a:r>
              <a:rPr lang="en-US" sz="2000" dirty="0">
                <a:latin typeface="Arial" panose="020B0604020202020204" pitchFamily="34" charset="0"/>
                <a:cs typeface="Arial" panose="020B0604020202020204" pitchFamily="34" charset="0"/>
              </a:rPr>
              <a:t> its products</a:t>
            </a:r>
            <a:endParaRPr lang="en-US" sz="2000" u="sng" dirty="0">
              <a:latin typeface="Arial" panose="020B0604020202020204" pitchFamily="34" charset="0"/>
              <a:cs typeface="Arial" panose="020B0604020202020204" pitchFamily="34" charset="0"/>
            </a:endParaRP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ASME audit team reviews system documentation and implementation</a:t>
            </a: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37D6305B-8C98-4E44-8693-D54330235A0A}" type="slidenum">
              <a:rPr lang="en-US"/>
              <a:pPr>
                <a:defRPr/>
              </a:pPr>
              <a:t>24</a:t>
            </a:fld>
            <a:endParaRPr lang="en-US"/>
          </a:p>
        </p:txBody>
      </p:sp>
    </p:spTree>
    <p:extLst>
      <p:ext uri="{BB962C8B-B14F-4D97-AF65-F5344CB8AC3E}">
        <p14:creationId xmlns:p14="http://schemas.microsoft.com/office/powerpoint/2010/main" val="3620682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914400" y="3200400"/>
            <a:ext cx="7315200" cy="457200"/>
          </a:xfrm>
        </p:spPr>
        <p:txBody>
          <a:bodyPr/>
          <a:lstStyle/>
          <a:p>
            <a:pPr marL="609600" indent="-609600" eaLnBrk="1" hangingPunct="1"/>
            <a:r>
              <a:rPr lang="en-US" dirty="0"/>
              <a:t>IV. ASME LEARNING </a:t>
            </a:r>
            <a:br>
              <a:rPr lang="en-US" dirty="0"/>
            </a:br>
            <a:r>
              <a:rPr lang="en-US" dirty="0"/>
              <a:t>&amp; DEVELOPMENT</a:t>
            </a:r>
            <a:endParaRPr lang="en-US" strike="sngStrike" dirty="0"/>
          </a:p>
        </p:txBody>
      </p:sp>
      <p:sp>
        <p:nvSpPr>
          <p:cNvPr id="3"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4" name="Slide Number Placeholder 4"/>
          <p:cNvSpPr>
            <a:spLocks noGrp="1"/>
          </p:cNvSpPr>
          <p:nvPr>
            <p:ph type="sldNum" sz="quarter" idx="11"/>
          </p:nvPr>
        </p:nvSpPr>
        <p:spPr/>
        <p:txBody>
          <a:bodyPr/>
          <a:lstStyle/>
          <a:p>
            <a:pPr>
              <a:defRPr/>
            </a:pPr>
            <a:fld id="{CF0C307A-6E99-4C5E-AAD7-56DE72B75658}" type="slidenum">
              <a:rPr lang="en-US"/>
              <a:pPr>
                <a:defRPr/>
              </a:pPr>
              <a:t>25</a:t>
            </a:fld>
            <a:endParaRPr lang="en-US"/>
          </a:p>
        </p:txBody>
      </p:sp>
    </p:spTree>
    <p:extLst>
      <p:ext uri="{BB962C8B-B14F-4D97-AF65-F5344CB8AC3E}">
        <p14:creationId xmlns:p14="http://schemas.microsoft.com/office/powerpoint/2010/main" val="834129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8600" y="274320"/>
            <a:ext cx="8686800" cy="457200"/>
          </a:xfrm>
        </p:spPr>
        <p:txBody>
          <a:bodyPr/>
          <a:lstStyle/>
          <a:p>
            <a:pPr eaLnBrk="1" hangingPunct="1"/>
            <a:r>
              <a:rPr lang="en-US" dirty="0"/>
              <a:t>ASME LEARNING &amp; DEVELOPMENT </a:t>
            </a:r>
          </a:p>
        </p:txBody>
      </p:sp>
      <p:sp>
        <p:nvSpPr>
          <p:cNvPr id="33795" name="Rectangle 3"/>
          <p:cNvSpPr>
            <a:spLocks noGrp="1" noChangeArrowheads="1"/>
          </p:cNvSpPr>
          <p:nvPr>
            <p:ph idx="1"/>
          </p:nvPr>
        </p:nvSpPr>
        <p:spPr>
          <a:xfrm>
            <a:off x="457200" y="1005840"/>
            <a:ext cx="8229600" cy="4846320"/>
          </a:xfrm>
        </p:spPr>
        <p:txBody>
          <a:bodyPr/>
          <a:lstStyle/>
          <a:p>
            <a:pPr marL="0" indent="0" eaLnBrk="1" hangingPunct="1">
              <a:buNone/>
            </a:pPr>
            <a:r>
              <a:rPr lang="en-US" sz="2400" dirty="0"/>
              <a:t>Courses &amp; Programs</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Live Courses </a:t>
            </a:r>
          </a:p>
          <a:p>
            <a:pPr lvl="2" eaLnBrk="1" hangingPunct="1">
              <a:buFont typeface="Arial" panose="020B0604020202020204" pitchFamily="34" charset="0"/>
              <a:buChar char="‒"/>
            </a:pPr>
            <a:r>
              <a:rPr lang="en-US" sz="1600" dirty="0">
                <a:latin typeface="Arial" panose="020B0604020202020204" pitchFamily="34" charset="0"/>
                <a:cs typeface="Arial" panose="020B0604020202020204" pitchFamily="34" charset="0"/>
              </a:rPr>
              <a:t>In-Person: Taught by industry leaders with practical experience and insight into the latest trends and professional innovation.</a:t>
            </a:r>
          </a:p>
          <a:p>
            <a:pPr lvl="2" eaLnBrk="1" hangingPunct="1">
              <a:buFont typeface="Arial" panose="020B0604020202020204" pitchFamily="34" charset="0"/>
              <a:buChar char="‒"/>
            </a:pPr>
            <a:r>
              <a:rPr lang="en-US" sz="1600" dirty="0">
                <a:latin typeface="Arial" panose="020B0604020202020204" pitchFamily="34" charset="0"/>
                <a:cs typeface="Arial" panose="020B0604020202020204" pitchFamily="34" charset="0"/>
              </a:rPr>
              <a:t>Virtual Classroom: live online courses with world-class instructors, 24-7 access to valuable job resources, and forums to collaborate with peers.</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On-Demand Courses </a:t>
            </a:r>
          </a:p>
          <a:p>
            <a:pPr lvl="2" eaLnBrk="1" hangingPunct="1">
              <a:buFont typeface="Arial" panose="020B0604020202020204" pitchFamily="34" charset="0"/>
              <a:buChar char="‒"/>
            </a:pPr>
            <a:r>
              <a:rPr lang="en-US" sz="1600" dirty="0">
                <a:latin typeface="Arial" panose="020B0604020202020204" pitchFamily="34" charset="0"/>
                <a:cs typeface="Arial" panose="020B0604020202020204" pitchFamily="34" charset="0"/>
              </a:rPr>
              <a:t>Self-study: Structured in an easily digestible modules culminating in an assessment. </a:t>
            </a:r>
          </a:p>
          <a:p>
            <a:pPr lvl="2" eaLnBrk="1" hangingPunct="1">
              <a:buFont typeface="Arial" panose="020B0604020202020204" pitchFamily="34" charset="0"/>
              <a:buChar char="‒"/>
            </a:pPr>
            <a:r>
              <a:rPr lang="en-US" sz="1600" dirty="0">
                <a:latin typeface="Arial" panose="020B0604020202020204" pitchFamily="34" charset="0"/>
                <a:cs typeface="Arial" panose="020B0604020202020204" pitchFamily="34" charset="0"/>
              </a:rPr>
              <a:t>Instructor-Supported:  Self-study courses with email access to experts.</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Certificate and Qualification Programs</a:t>
            </a:r>
          </a:p>
          <a:p>
            <a:pPr lvl="2" eaLnBrk="1" hangingPunct="1">
              <a:buFont typeface="Arial" panose="020B0604020202020204" pitchFamily="34" charset="0"/>
              <a:buChar char="‒"/>
            </a:pPr>
            <a:r>
              <a:rPr lang="en-US" sz="1600" dirty="0">
                <a:latin typeface="Arial" panose="020B0604020202020204" pitchFamily="34" charset="0"/>
                <a:cs typeface="Arial" panose="020B0604020202020204" pitchFamily="34" charset="0"/>
              </a:rPr>
              <a:t>Certificate Programs: a comprehensive series of courses which include a certificate of completions after successful demonstration of attainment of courses outcomes.</a:t>
            </a:r>
          </a:p>
          <a:p>
            <a:pPr lvl="2" eaLnBrk="1" hangingPunct="1">
              <a:buFont typeface="Arial" panose="020B0604020202020204" pitchFamily="34" charset="0"/>
              <a:buChar char="‒"/>
            </a:pPr>
            <a:r>
              <a:rPr lang="en-US" sz="1600" dirty="0">
                <a:latin typeface="Arial" panose="020B0604020202020204" pitchFamily="34" charset="0"/>
                <a:cs typeface="Arial" panose="020B0604020202020204" pitchFamily="34" charset="0"/>
              </a:rPr>
              <a:t>Qualification Programs: recognized as qualified to carry out specific job functions by demonstrating mastery of knowledge, skills and competencies.</a:t>
            </a:r>
          </a:p>
          <a:p>
            <a:pPr marL="457200" lvl="1" indent="0" eaLnBrk="1" hangingPunct="1">
              <a:buNone/>
            </a:pPr>
            <a:endParaRPr lang="en-US" sz="1800" dirty="0">
              <a:latin typeface="Arial" panose="020B0604020202020204" pitchFamily="34" charset="0"/>
              <a:cs typeface="Arial" panose="020B0604020202020204" pitchFamily="34" charset="0"/>
            </a:endParaRPr>
          </a:p>
          <a:p>
            <a:pPr lvl="1" eaLnBrk="1" hangingPunct="1"/>
            <a:endParaRPr lang="en-US" sz="1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48DD1980-C08C-47FB-884E-E0C87B6AC217}" type="slidenum">
              <a:rPr lang="en-US"/>
              <a:pPr>
                <a:defRPr/>
              </a:pPr>
              <a:t>26</a:t>
            </a:fld>
            <a:endParaRPr lang="en-US"/>
          </a:p>
        </p:txBody>
      </p:sp>
    </p:spTree>
    <p:extLst>
      <p:ext uri="{BB962C8B-B14F-4D97-AF65-F5344CB8AC3E}">
        <p14:creationId xmlns:p14="http://schemas.microsoft.com/office/powerpoint/2010/main" val="2388703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8600" y="274320"/>
            <a:ext cx="8686800" cy="457200"/>
          </a:xfrm>
        </p:spPr>
        <p:txBody>
          <a:bodyPr/>
          <a:lstStyle/>
          <a:p>
            <a:pPr eaLnBrk="1" hangingPunct="1"/>
            <a:r>
              <a:rPr lang="en-US" dirty="0"/>
              <a:t>ASME LEARNING &amp; DEVELOPMENT </a:t>
            </a:r>
          </a:p>
        </p:txBody>
      </p:sp>
      <p:sp>
        <p:nvSpPr>
          <p:cNvPr id="33795" name="Rectangle 3"/>
          <p:cNvSpPr>
            <a:spLocks noGrp="1" noChangeArrowheads="1"/>
          </p:cNvSpPr>
          <p:nvPr>
            <p:ph idx="1"/>
          </p:nvPr>
        </p:nvSpPr>
        <p:spPr>
          <a:xfrm>
            <a:off x="457200" y="1005840"/>
            <a:ext cx="8229600" cy="4846320"/>
          </a:xfrm>
        </p:spPr>
        <p:txBody>
          <a:bodyPr/>
          <a:lstStyle/>
          <a:p>
            <a:pPr marL="0" indent="0" eaLnBrk="1" hangingPunct="1">
              <a:buNone/>
            </a:pPr>
            <a:r>
              <a:rPr lang="en-US" sz="2400" dirty="0"/>
              <a:t>Solutions for Teams</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Group training held at a company’s site in-person or virtually, tailored to address a company’s specific challenges. Any combination of ASME courses (Live, On-Demand, Programs).</a:t>
            </a:r>
          </a:p>
          <a:p>
            <a:pPr lvl="1" eaLnBrk="1" hangingPunct="1"/>
            <a:endParaRPr lang="en-US" sz="1400" dirty="0">
              <a:latin typeface="Arial" panose="020B0604020202020204" pitchFamily="34" charset="0"/>
              <a:cs typeface="Arial" panose="020B0604020202020204" pitchFamily="34" charset="0"/>
            </a:endParaRPr>
          </a:p>
          <a:p>
            <a:pPr marL="0" indent="0" eaLnBrk="1" hangingPunct="1">
              <a:buNone/>
            </a:pPr>
            <a:r>
              <a:rPr lang="en-US" sz="2400" dirty="0"/>
              <a:t>L&amp;D Community</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Authorized Training Providers and Authorized Training Instructors work with ASME to develop and deliver official ASME training programs to their local markets.</a:t>
            </a:r>
          </a:p>
          <a:p>
            <a:pPr lvl="1" eaLnBrk="1" hangingPunct="1">
              <a:buFont typeface="Arial" panose="020B0604020202020204" pitchFamily="34" charset="0"/>
              <a:buChar char="•"/>
            </a:pPr>
            <a:r>
              <a:rPr lang="en-US" sz="2000" dirty="0">
                <a:latin typeface="Arial" panose="020B0604020202020204" pitchFamily="34" charset="0"/>
                <a:cs typeface="Arial" panose="020B0604020202020204" pitchFamily="34" charset="0"/>
              </a:rPr>
              <a:t>Instructors and course developers, many of which are also ASME volunteers serving on code committees, share their extensive industry experience with engineers around the world.</a:t>
            </a:r>
          </a:p>
          <a:p>
            <a:pPr lvl="1" eaLnBrk="1" hangingPunct="1"/>
            <a:endParaRPr lang="en-US" sz="18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48DD1980-C08C-47FB-884E-E0C87B6AC217}" type="slidenum">
              <a:rPr lang="en-US"/>
              <a:pPr>
                <a:defRPr/>
              </a:pPr>
              <a:t>27</a:t>
            </a:fld>
            <a:endParaRPr lang="en-US"/>
          </a:p>
        </p:txBody>
      </p:sp>
    </p:spTree>
    <p:extLst>
      <p:ext uri="{BB962C8B-B14F-4D97-AF65-F5344CB8AC3E}">
        <p14:creationId xmlns:p14="http://schemas.microsoft.com/office/powerpoint/2010/main" val="2840742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14400" y="274320"/>
            <a:ext cx="7315200" cy="457200"/>
          </a:xfrm>
        </p:spPr>
        <p:txBody>
          <a:bodyPr/>
          <a:lstStyle/>
          <a:p>
            <a:pPr eaLnBrk="1" hangingPunct="1"/>
            <a:r>
              <a:rPr lang="en-US" dirty="0"/>
              <a:t>MODULE SUMMARY</a:t>
            </a:r>
          </a:p>
        </p:txBody>
      </p:sp>
      <p:sp>
        <p:nvSpPr>
          <p:cNvPr id="34821" name="Rectangle 3"/>
          <p:cNvSpPr>
            <a:spLocks noGrp="1" noChangeArrowheads="1"/>
          </p:cNvSpPr>
          <p:nvPr>
            <p:ph idx="1"/>
          </p:nvPr>
        </p:nvSpPr>
        <p:spPr>
          <a:xfrm>
            <a:off x="457200" y="1005840"/>
            <a:ext cx="8229600" cy="4846320"/>
          </a:xfrm>
        </p:spPr>
        <p:txBody>
          <a:bodyPr/>
          <a:lstStyle/>
          <a:p>
            <a:pPr eaLnBrk="1" hangingPunct="1">
              <a:defRPr/>
            </a:pPr>
            <a:r>
              <a:rPr lang="en-US" sz="2000" dirty="0"/>
              <a:t>Standards are </a:t>
            </a:r>
            <a:r>
              <a:rPr lang="en-US" sz="2000" dirty="0">
                <a:cs typeface="Times New Roman" pitchFamily="18" charset="0"/>
              </a:rPr>
              <a:t>a set of technical definitions, instructions, rules, guidelines, or characteristics set forth to provide consistent and comparable results. </a:t>
            </a:r>
            <a:endParaRPr lang="en-US" sz="2000" strike="sngStrike" dirty="0"/>
          </a:p>
          <a:p>
            <a:pPr eaLnBrk="1" hangingPunct="1">
              <a:defRPr/>
            </a:pPr>
            <a:r>
              <a:rPr lang="en-US" sz="2000" dirty="0"/>
              <a:t>Guides are recommended engineering practices that are recognized and generally accepted.</a:t>
            </a:r>
            <a:r>
              <a:rPr lang="en-US" sz="2000" strike="sngStrike" dirty="0"/>
              <a:t> </a:t>
            </a:r>
          </a:p>
          <a:p>
            <a:pPr eaLnBrk="1" hangingPunct="1">
              <a:defRPr/>
            </a:pPr>
            <a:r>
              <a:rPr lang="en-US" sz="2000" dirty="0"/>
              <a:t>Technical reports are informational in nature that may include technical research, tutorials, factual data or methods for application of a related standard. </a:t>
            </a:r>
            <a:endParaRPr lang="en-US" sz="2000" strike="sngStrike" dirty="0"/>
          </a:p>
          <a:p>
            <a:pPr eaLnBrk="1" hangingPunct="1">
              <a:defRPr/>
            </a:pPr>
            <a:r>
              <a:rPr lang="en-US" sz="2000" dirty="0"/>
              <a:t>Conformity Assessment covers 4 areas; </a:t>
            </a:r>
            <a:r>
              <a:rPr lang="fr-FR" sz="2000" dirty="0"/>
              <a:t>Accreditation, Product Certification, Personnel Certification, and Management </a:t>
            </a:r>
            <a:r>
              <a:rPr lang="fr-FR" sz="2000" dirty="0" err="1"/>
              <a:t>Systems</a:t>
            </a:r>
            <a:r>
              <a:rPr lang="fr-FR" sz="2000" dirty="0"/>
              <a:t> Certification.</a:t>
            </a:r>
          </a:p>
          <a:p>
            <a:pPr eaLnBrk="1" hangingPunct="1">
              <a:defRPr/>
            </a:pPr>
            <a:r>
              <a:rPr lang="en-US" sz="2000" dirty="0"/>
              <a:t>ASME Training and Certificate Programs are training-based individual credentialing programs.</a:t>
            </a: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C42AB905-3620-4697-BF77-7C70EED38E09}" type="slidenum">
              <a:rPr lang="en-US"/>
              <a:pPr>
                <a:defRPr/>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1"/>
          <p:cNvSpPr>
            <a:spLocks noGrp="1"/>
          </p:cNvSpPr>
          <p:nvPr>
            <p:ph type="ftr" sz="quarter" idx="10"/>
          </p:nvPr>
        </p:nvSpPr>
        <p:spPr/>
        <p:txBody>
          <a:bodyPr/>
          <a:lstStyle/>
          <a:p>
            <a:pPr algn="ctr">
              <a:defRPr/>
            </a:pPr>
            <a:r>
              <a:rPr lang="en-US"/>
              <a:t>ASME S&amp;C Training Module A2. Standards and Certification Products</a:t>
            </a:r>
            <a:endParaRPr lang="en-US" dirty="0"/>
          </a:p>
        </p:txBody>
      </p:sp>
      <p:sp>
        <p:nvSpPr>
          <p:cNvPr id="23" name="Slide Number Placeholder 2"/>
          <p:cNvSpPr>
            <a:spLocks noGrp="1"/>
          </p:cNvSpPr>
          <p:nvPr>
            <p:ph type="sldNum" sz="quarter" idx="11"/>
          </p:nvPr>
        </p:nvSpPr>
        <p:spPr/>
        <p:txBody>
          <a:bodyPr/>
          <a:lstStyle/>
          <a:p>
            <a:pPr>
              <a:defRPr/>
            </a:pPr>
            <a:fld id="{9B6A7DF4-194E-4050-8119-3B49B1748F76}" type="slidenum">
              <a:rPr lang="en-US"/>
              <a:pPr>
                <a:defRPr/>
              </a:pPr>
              <a:t>2</a:t>
            </a:fld>
            <a:endParaRPr lang="en-US"/>
          </a:p>
        </p:txBody>
      </p:sp>
      <p:sp>
        <p:nvSpPr>
          <p:cNvPr id="4100" name="Rectangle 2"/>
          <p:cNvSpPr>
            <a:spLocks noChangeArrowheads="1"/>
          </p:cNvSpPr>
          <p:nvPr/>
        </p:nvSpPr>
        <p:spPr bwMode="auto">
          <a:xfrm>
            <a:off x="914400" y="27432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2700" dir="5400000" algn="ctr" rotWithShape="0">
                    <a:schemeClr val="bg1"/>
                  </a:outerShdw>
                </a:effectLst>
              </a14:hiddenEffects>
            </a:ext>
          </a:extLst>
        </p:spPr>
        <p:txBody>
          <a:bodyPr anchor="ctr"/>
          <a:lstStyle/>
          <a:p>
            <a:pPr algn="ctr"/>
            <a:r>
              <a:rPr lang="en-US" sz="3200" b="1" dirty="0">
                <a:solidFill>
                  <a:srgbClr val="003399"/>
                </a:solidFill>
                <a:latin typeface="Arial" charset="0"/>
              </a:rPr>
              <a:t>REVISIONS</a:t>
            </a:r>
          </a:p>
        </p:txBody>
      </p:sp>
      <p:sp>
        <p:nvSpPr>
          <p:cNvPr id="4104" name="Rectangle 7"/>
          <p:cNvSpPr>
            <a:spLocks noChangeArrowheads="1"/>
          </p:cNvSpPr>
          <p:nvPr/>
        </p:nvSpPr>
        <p:spPr bwMode="auto">
          <a:xfrm>
            <a:off x="3203575" y="457200"/>
            <a:ext cx="57912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lstStyle/>
          <a:p>
            <a:pPr algn="ctr" eaLnBrk="1" hangingPunct="1">
              <a:spcBef>
                <a:spcPct val="20000"/>
              </a:spcBef>
            </a:pPr>
            <a:r>
              <a:rPr lang="en-US" sz="2800" b="1">
                <a:solidFill>
                  <a:srgbClr val="FFFF00"/>
                </a:solidFill>
                <a:latin typeface="Arial" charset="0"/>
              </a:rPr>
              <a:t> </a:t>
            </a:r>
          </a:p>
        </p:txBody>
      </p:sp>
      <p:sp>
        <p:nvSpPr>
          <p:cNvPr id="4105" name="Rectangle 8"/>
          <p:cNvSpPr>
            <a:spLocks noChangeArrowheads="1"/>
          </p:cNvSpPr>
          <p:nvPr/>
        </p:nvSpPr>
        <p:spPr bwMode="auto">
          <a:xfrm>
            <a:off x="1676400" y="457200"/>
            <a:ext cx="1527175"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lstStyle/>
          <a:p>
            <a:pPr algn="ctr" eaLnBrk="1" hangingPunct="1">
              <a:spcBef>
                <a:spcPct val="20000"/>
              </a:spcBef>
            </a:pPr>
            <a:endParaRPr lang="en-US" sz="2800" b="1">
              <a:solidFill>
                <a:srgbClr val="FFFF00"/>
              </a:solidFill>
              <a:latin typeface="Arial" charset="0"/>
            </a:endParaRPr>
          </a:p>
        </p:txBody>
      </p:sp>
      <p:sp>
        <p:nvSpPr>
          <p:cNvPr id="4106" name="Rectangle 9"/>
          <p:cNvSpPr>
            <a:spLocks noChangeArrowheads="1"/>
          </p:cNvSpPr>
          <p:nvPr/>
        </p:nvSpPr>
        <p:spPr bwMode="auto">
          <a:xfrm>
            <a:off x="381000" y="457200"/>
            <a:ext cx="12954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lstStyle/>
          <a:p>
            <a:pPr algn="ctr" eaLnBrk="1" hangingPunct="1"/>
            <a:endParaRPr lang="en-US" sz="2800" b="1">
              <a:solidFill>
                <a:srgbClr val="FFFF00"/>
              </a:solidFill>
              <a:latin typeface="Arial" charset="0"/>
            </a:endParaRPr>
          </a:p>
        </p:txBody>
      </p:sp>
      <p:sp>
        <p:nvSpPr>
          <p:cNvPr id="4107" name="Line 10"/>
          <p:cNvSpPr>
            <a:spLocks noChangeShapeType="1"/>
          </p:cNvSpPr>
          <p:nvPr/>
        </p:nvSpPr>
        <p:spPr bwMode="auto">
          <a:xfrm>
            <a:off x="381000" y="457200"/>
            <a:ext cx="1295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 name="Line 11"/>
          <p:cNvSpPr>
            <a:spLocks noChangeShapeType="1"/>
          </p:cNvSpPr>
          <p:nvPr/>
        </p:nvSpPr>
        <p:spPr bwMode="auto">
          <a:xfrm>
            <a:off x="381000" y="6326188"/>
            <a:ext cx="12954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9" name="Line 12"/>
          <p:cNvSpPr>
            <a:spLocks noChangeShapeType="1"/>
          </p:cNvSpPr>
          <p:nvPr/>
        </p:nvSpPr>
        <p:spPr bwMode="auto">
          <a:xfrm>
            <a:off x="381000" y="457200"/>
            <a:ext cx="0" cy="42703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0" name="Line 13"/>
          <p:cNvSpPr>
            <a:spLocks noChangeShapeType="1"/>
          </p:cNvSpPr>
          <p:nvPr/>
        </p:nvSpPr>
        <p:spPr bwMode="auto">
          <a:xfrm>
            <a:off x="8994775" y="457200"/>
            <a:ext cx="0" cy="42703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1" name="Line 14"/>
          <p:cNvSpPr>
            <a:spLocks noChangeShapeType="1"/>
          </p:cNvSpPr>
          <p:nvPr/>
        </p:nvSpPr>
        <p:spPr bwMode="auto">
          <a:xfrm>
            <a:off x="3203575" y="6326188"/>
            <a:ext cx="57912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2" name="Line 15"/>
          <p:cNvSpPr>
            <a:spLocks noChangeShapeType="1"/>
          </p:cNvSpPr>
          <p:nvPr/>
        </p:nvSpPr>
        <p:spPr bwMode="auto">
          <a:xfrm>
            <a:off x="8994775" y="884238"/>
            <a:ext cx="0" cy="54419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3" name="Line 16"/>
          <p:cNvSpPr>
            <a:spLocks noChangeShapeType="1"/>
          </p:cNvSpPr>
          <p:nvPr/>
        </p:nvSpPr>
        <p:spPr bwMode="auto">
          <a:xfrm>
            <a:off x="1676400" y="6326188"/>
            <a:ext cx="15271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4" name="Line 17"/>
          <p:cNvSpPr>
            <a:spLocks noChangeShapeType="1"/>
          </p:cNvSpPr>
          <p:nvPr/>
        </p:nvSpPr>
        <p:spPr bwMode="auto">
          <a:xfrm>
            <a:off x="381000" y="884238"/>
            <a:ext cx="0" cy="54419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5" name="Line 18"/>
          <p:cNvSpPr>
            <a:spLocks noChangeShapeType="1"/>
          </p:cNvSpPr>
          <p:nvPr/>
        </p:nvSpPr>
        <p:spPr bwMode="auto">
          <a:xfrm>
            <a:off x="3203575" y="457200"/>
            <a:ext cx="7315200" cy="4572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6" name="Line 19"/>
          <p:cNvSpPr>
            <a:spLocks noChangeShapeType="1"/>
          </p:cNvSpPr>
          <p:nvPr/>
        </p:nvSpPr>
        <p:spPr bwMode="auto">
          <a:xfrm>
            <a:off x="1676400" y="457200"/>
            <a:ext cx="1527175"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cap="sq">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24" name="Table 23"/>
          <p:cNvGraphicFramePr>
            <a:graphicFrameLocks noGrp="1"/>
          </p:cNvGraphicFramePr>
          <p:nvPr>
            <p:extLst>
              <p:ext uri="{D42A27DB-BD31-4B8C-83A1-F6EECF244321}">
                <p14:modId xmlns:p14="http://schemas.microsoft.com/office/powerpoint/2010/main" val="2054036962"/>
              </p:ext>
            </p:extLst>
          </p:nvPr>
        </p:nvGraphicFramePr>
        <p:xfrm>
          <a:off x="457200" y="1280154"/>
          <a:ext cx="8229600" cy="3906315"/>
        </p:xfrm>
        <a:graphic>
          <a:graphicData uri="http://schemas.openxmlformats.org/drawingml/2006/table">
            <a:tbl>
              <a:tblPr firstRow="1" bandRow="1">
                <a:tableStyleId>{5C22544A-7EE6-4342-B048-85BDC9FD1C3A}</a:tableStyleId>
              </a:tblPr>
              <a:tblGrid>
                <a:gridCol w="1475117">
                  <a:extLst>
                    <a:ext uri="{9D8B030D-6E8A-4147-A177-3AD203B41FA5}">
                      <a16:colId xmlns:a16="http://schemas.microsoft.com/office/drawing/2014/main" val="20000"/>
                    </a:ext>
                  </a:extLst>
                </a:gridCol>
                <a:gridCol w="6754483">
                  <a:extLst>
                    <a:ext uri="{9D8B030D-6E8A-4147-A177-3AD203B41FA5}">
                      <a16:colId xmlns:a16="http://schemas.microsoft.com/office/drawing/2014/main" val="20001"/>
                    </a:ext>
                  </a:extLst>
                </a:gridCol>
              </a:tblGrid>
              <a:tr h="614800">
                <a:tc>
                  <a:txBody>
                    <a:bodyPr/>
                    <a:lstStyle/>
                    <a:p>
                      <a:r>
                        <a:rPr lang="en-US" sz="1600" u="sng" dirty="0">
                          <a:solidFill>
                            <a:srgbClr val="003399"/>
                          </a:solidFill>
                          <a:latin typeface="Arial" panose="020B0604020202020204" pitchFamily="34" charset="0"/>
                          <a:cs typeface="Arial" panose="020B0604020202020204" pitchFamily="34" charset="0"/>
                        </a:rPr>
                        <a:t>Date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dirty="0">
                          <a:solidFill>
                            <a:srgbClr val="003399"/>
                          </a:solidFill>
                          <a:latin typeface="Arial" panose="020B0604020202020204" pitchFamily="34" charset="0"/>
                          <a:cs typeface="Arial" panose="020B0604020202020204" pitchFamily="34" charset="0"/>
                        </a:rPr>
                        <a:t>Change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061924">
                <a:tc>
                  <a:txBody>
                    <a:bodyPr/>
                    <a:lstStyle/>
                    <a:p>
                      <a:r>
                        <a:rPr lang="en-US" sz="1600" u="none" dirty="0">
                          <a:solidFill>
                            <a:srgbClr val="003399"/>
                          </a:solidFill>
                          <a:latin typeface="Arial" panose="020B0604020202020204" pitchFamily="34" charset="0"/>
                          <a:cs typeface="Arial" panose="020B0604020202020204" pitchFamily="34" charset="0"/>
                        </a:rPr>
                        <a:t>06/19/20</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a:solidFill>
                            <a:srgbClr val="003399"/>
                          </a:solidFill>
                          <a:latin typeface="Arial" panose="020B0604020202020204" pitchFamily="34" charset="0"/>
                          <a:cs typeface="Arial" panose="020B0604020202020204" pitchFamily="34" charset="0"/>
                        </a:rPr>
                        <a:t>Presentation was revised entirely</a:t>
                      </a:r>
                      <a:r>
                        <a:rPr lang="en-US" altLang="en-US" sz="1600" u="none" baseline="0" dirty="0">
                          <a:solidFill>
                            <a:srgbClr val="003399"/>
                          </a:solidFill>
                          <a:latin typeface="Arial" panose="020B0604020202020204" pitchFamily="34" charset="0"/>
                          <a:cs typeface="Arial" panose="020B0604020202020204" pitchFamily="34" charset="0"/>
                        </a:rPr>
                        <a:t> </a:t>
                      </a:r>
                      <a:r>
                        <a:rPr lang="en-US" altLang="en-US" sz="1600" u="none" dirty="0">
                          <a:solidFill>
                            <a:srgbClr val="003399"/>
                          </a:solidFill>
                          <a:latin typeface="Arial" panose="020B0604020202020204" pitchFamily="34" charset="0"/>
                          <a:cs typeface="Arial" panose="020B0604020202020204" pitchFamily="34" charset="0"/>
                        </a:rPr>
                        <a:t>based on current ASME Standards &amp; Certification</a:t>
                      </a:r>
                      <a:r>
                        <a:rPr lang="en-US" altLang="en-US" sz="1600" u="none" baseline="0" dirty="0">
                          <a:solidFill>
                            <a:srgbClr val="003399"/>
                          </a:solidFill>
                          <a:latin typeface="Arial" panose="020B0604020202020204" pitchFamily="34" charset="0"/>
                          <a:cs typeface="Arial" panose="020B0604020202020204" pitchFamily="34" charset="0"/>
                        </a:rPr>
                        <a:t> Products. </a:t>
                      </a:r>
                      <a:endParaRPr lang="en-US" alt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061924">
                <a:tc>
                  <a:txBody>
                    <a:bodyPr/>
                    <a:lstStyle/>
                    <a:p>
                      <a:r>
                        <a:rPr lang="en-US" sz="1600" u="none" dirty="0">
                          <a:solidFill>
                            <a:srgbClr val="003399"/>
                          </a:solidFill>
                          <a:latin typeface="Arial" panose="020B0604020202020204" pitchFamily="34" charset="0"/>
                          <a:cs typeface="Arial" panose="020B0604020202020204" pitchFamily="34" charset="0"/>
                        </a:rPr>
                        <a:t>04/08/14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a:solidFill>
                            <a:srgbClr val="003399"/>
                          </a:solidFill>
                          <a:latin typeface="Arial" panose="020B0604020202020204" pitchFamily="34" charset="0"/>
                          <a:cs typeface="Arial" panose="020B0604020202020204" pitchFamily="34" charset="0"/>
                        </a:rPr>
                        <a:t>Title revised. Removed Pop Quiz material and updated the background format throughout. Updated Module Learning Objectives on Slide 3 and Module Summary on Slide 27. Revised slides 4, 14, and 15. Deleted former slides 14-17 - information is already covered in B11. Deleted former slide 20 on addenda service. Revised notes throughout.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918951">
                <a:tc>
                  <a:txBody>
                    <a:bodyPr/>
                    <a:lstStyle/>
                    <a:p>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914400" y="274320"/>
            <a:ext cx="7315200" cy="457200"/>
          </a:xfrm>
        </p:spPr>
        <p:txBody>
          <a:bodyPr/>
          <a:lstStyle/>
          <a:p>
            <a:pPr eaLnBrk="1" hangingPunct="1"/>
            <a:r>
              <a:rPr lang="en-US" dirty="0"/>
              <a:t>REFERENCES</a:t>
            </a:r>
          </a:p>
        </p:txBody>
      </p:sp>
      <p:sp>
        <p:nvSpPr>
          <p:cNvPr id="35843" name="Rectangle 3"/>
          <p:cNvSpPr>
            <a:spLocks noGrp="1" noChangeArrowheads="1"/>
          </p:cNvSpPr>
          <p:nvPr>
            <p:ph idx="1"/>
          </p:nvPr>
        </p:nvSpPr>
        <p:spPr>
          <a:xfrm>
            <a:off x="457200" y="1005840"/>
            <a:ext cx="8229600" cy="4846320"/>
          </a:xfrm>
        </p:spPr>
        <p:txBody>
          <a:bodyPr/>
          <a:lstStyle/>
          <a:p>
            <a:pPr eaLnBrk="1" hangingPunct="1">
              <a:buFont typeface="Arial" pitchFamily="34" charset="0"/>
              <a:buChar char="•"/>
            </a:pPr>
            <a:r>
              <a:rPr lang="en-US" sz="1600" dirty="0">
                <a:latin typeface="Arial" panose="020B0604020202020204" pitchFamily="34" charset="0"/>
                <a:cs typeface="Arial" panose="020B0604020202020204" pitchFamily="34" charset="0"/>
              </a:rPr>
              <a:t>ISO / IEC Guide 2:2004, Standardization and related activities - General vocabulary </a:t>
            </a:r>
          </a:p>
          <a:p>
            <a:pPr marL="409575" lvl="1" indent="0" eaLnBrk="1" hangingPunct="1">
              <a:buNone/>
            </a:pPr>
            <a:r>
              <a:rPr lang="en-US" sz="1600" dirty="0">
                <a:latin typeface="Arial" panose="020B0604020202020204" pitchFamily="34" charset="0"/>
                <a:cs typeface="Arial" panose="020B0604020202020204" pitchFamily="34" charset="0"/>
                <a:hlinkClick r:id="rId3"/>
              </a:rPr>
              <a:t>https://isotc.iso.org/livelink/livelink/fetch/2000/2122/4230450/8389141/ISO_IEC_Guide_2_2004_%28Multilingual%29_-_Standardization_and_related_activities_--_General_vocabulary.pdf?nodeid=8387841&amp;vernum=-2</a:t>
            </a:r>
            <a:endParaRPr lang="en-US" sz="1600" dirty="0">
              <a:latin typeface="Arial" panose="020B0604020202020204" pitchFamily="34" charset="0"/>
              <a:cs typeface="Arial" panose="020B0604020202020204" pitchFamily="34" charset="0"/>
            </a:endParaRPr>
          </a:p>
          <a:p>
            <a:pPr eaLnBrk="1" hangingPunct="1">
              <a:buFont typeface="Arial" pitchFamily="34" charset="0"/>
              <a:buChar char="•"/>
            </a:pPr>
            <a:r>
              <a:rPr lang="en-US" sz="1600" dirty="0">
                <a:latin typeface="Arial" panose="020B0604020202020204" pitchFamily="34" charset="0"/>
                <a:cs typeface="Arial" panose="020B0604020202020204" pitchFamily="34" charset="0"/>
              </a:rPr>
              <a:t>OMB Circular A-119</a:t>
            </a:r>
          </a:p>
          <a:p>
            <a:pPr marL="409575" lvl="1" indent="0" eaLnBrk="1" hangingPunct="1">
              <a:buNone/>
            </a:pPr>
            <a:r>
              <a:rPr lang="en-US" sz="1600" dirty="0">
                <a:latin typeface="Arial" panose="020B0604020202020204" pitchFamily="34" charset="0"/>
                <a:cs typeface="Arial" panose="020B0604020202020204" pitchFamily="34" charset="0"/>
                <a:hlinkClick r:id="rId4"/>
              </a:rPr>
              <a:t>https://www.whitehouse.gov/wp-content/uploads/2017/11/Circular-119-1.pdf</a:t>
            </a:r>
          </a:p>
          <a:p>
            <a:pPr eaLnBrk="1" hangingPunct="1">
              <a:buFont typeface="Arial" pitchFamily="34" charset="0"/>
              <a:buChar char="•"/>
            </a:pPr>
            <a:r>
              <a:rPr lang="en-US" sz="1600" dirty="0">
                <a:latin typeface="Arial" panose="020B0604020202020204" pitchFamily="34" charset="0"/>
                <a:cs typeface="Arial" panose="020B0604020202020204" pitchFamily="34" charset="0"/>
              </a:rPr>
              <a:t>ASME Policies, Procedures, and Guides </a:t>
            </a:r>
            <a:r>
              <a:rPr lang="en-US" sz="1600" dirty="0">
                <a:latin typeface="Arial" panose="020B0604020202020204" pitchFamily="34" charset="0"/>
                <a:cs typeface="Arial" panose="020B0604020202020204" pitchFamily="34" charset="0"/>
                <a:hlinkClick r:id="rId5"/>
              </a:rPr>
              <a:t>https://cstools.asme.org/csconnect/CommitteePages.cfm?Committee=A01000000&amp;Action=7609</a:t>
            </a:r>
            <a:endParaRPr lang="en-US" sz="1600" dirty="0">
              <a:latin typeface="Arial" panose="020B0604020202020204" pitchFamily="34" charset="0"/>
              <a:cs typeface="Arial" panose="020B0604020202020204" pitchFamily="34" charset="0"/>
            </a:endParaRPr>
          </a:p>
          <a:p>
            <a:pPr eaLnBrk="1" hangingPunct="1">
              <a:buFont typeface="Arial" pitchFamily="34" charset="0"/>
              <a:buChar char="•"/>
            </a:pPr>
            <a:r>
              <a:rPr lang="en-US" sz="1600" dirty="0">
                <a:latin typeface="Arial" panose="020B0604020202020204" pitchFamily="34" charset="0"/>
                <a:cs typeface="Arial" panose="020B0604020202020204" pitchFamily="34" charset="0"/>
              </a:rPr>
              <a:t>ASME’s Public Certified Individuals List</a:t>
            </a:r>
          </a:p>
          <a:p>
            <a:pPr indent="0" eaLnBrk="1" hangingPunct="1">
              <a:buNone/>
            </a:pPr>
            <a:r>
              <a:rPr lang="en-US" sz="1600" dirty="0">
                <a:latin typeface="Arial" panose="020B0604020202020204" pitchFamily="34" charset="0"/>
                <a:cs typeface="Arial" panose="020B0604020202020204" pitchFamily="34" charset="0"/>
                <a:hlinkClick r:id="rId6"/>
              </a:rPr>
              <a:t>https://asme.learningbuilder.com/Public/MemberSearch/Search</a:t>
            </a:r>
            <a:endParaRPr lang="en-US" sz="1600" dirty="0">
              <a:latin typeface="Arial" panose="020B0604020202020204" pitchFamily="34" charset="0"/>
              <a:cs typeface="Arial" panose="020B0604020202020204" pitchFamily="34" charset="0"/>
            </a:endParaRPr>
          </a:p>
          <a:p>
            <a:pPr eaLnBrk="1" hangingPunct="1">
              <a:buFont typeface="Arial" pitchFamily="34" charset="0"/>
              <a:buChar char="•"/>
            </a:pPr>
            <a:r>
              <a:rPr lang="en-US" sz="1600" dirty="0">
                <a:latin typeface="Arial" panose="020B0604020202020204" pitchFamily="34" charset="0"/>
                <a:cs typeface="Arial" panose="020B0604020202020204" pitchFamily="34" charset="0"/>
              </a:rPr>
              <a:t>ASME’s Public Certificate Holders List</a:t>
            </a:r>
          </a:p>
          <a:p>
            <a:pPr indent="0" eaLnBrk="1" hangingPunct="1">
              <a:buNone/>
            </a:pPr>
            <a:r>
              <a:rPr lang="en-US" sz="1600" dirty="0">
                <a:latin typeface="Arial" panose="020B0604020202020204" pitchFamily="34" charset="0"/>
                <a:cs typeface="Arial" panose="020B0604020202020204" pitchFamily="34" charset="0"/>
                <a:hlinkClick r:id="rId7"/>
              </a:rPr>
              <a:t>https://caconnect.asme.org/directory/</a:t>
            </a:r>
            <a:r>
              <a:rPr lang="en-US" sz="1600" dirty="0">
                <a:latin typeface="Arial" panose="020B0604020202020204" pitchFamily="34" charset="0"/>
                <a:cs typeface="Arial" panose="020B0604020202020204" pitchFamily="34" charset="0"/>
              </a:rPr>
              <a:t> </a:t>
            </a:r>
          </a:p>
          <a:p>
            <a:pPr eaLnBrk="1" hangingPunct="1">
              <a:buFont typeface="Arial" panose="020B0604020202020204" pitchFamily="34" charset="0"/>
              <a:buChar char="•"/>
            </a:pPr>
            <a:r>
              <a:rPr lang="en-US" sz="1600" dirty="0">
                <a:latin typeface="Arial" panose="020B0604020202020204" pitchFamily="34" charset="0"/>
                <a:cs typeface="Arial" panose="020B0604020202020204" pitchFamily="34" charset="0"/>
              </a:rPr>
              <a:t>Learning &amp; Development </a:t>
            </a:r>
          </a:p>
          <a:p>
            <a:pPr indent="0" eaLnBrk="1" hangingPunct="1">
              <a:buNone/>
            </a:pPr>
            <a:r>
              <a:rPr lang="en-US" sz="1600" dirty="0">
                <a:latin typeface="Arial" panose="020B0604020202020204" pitchFamily="34" charset="0"/>
                <a:cs typeface="Arial" panose="020B0604020202020204" pitchFamily="34" charset="0"/>
                <a:hlinkClick r:id="rId8"/>
              </a:rPr>
              <a:t>https://www.asme.org/learning-development/about-asme-learning-development</a:t>
            </a:r>
            <a:endParaRPr lang="en-US" sz="1600" dirty="0">
              <a:latin typeface="Arial" panose="020B0604020202020204" pitchFamily="34" charset="0"/>
              <a:cs typeface="Arial" panose="020B0604020202020204" pitchFamily="34" charset="0"/>
            </a:endParaRPr>
          </a:p>
          <a:p>
            <a:pPr lvl="1" indent="0" eaLnBrk="1" hangingPunct="1">
              <a:buNone/>
            </a:pPr>
            <a:endParaRPr lang="en-US" sz="1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93E05B01-92D1-41BE-8F89-9218FD141316}" type="slidenum">
              <a:rPr lang="en-US"/>
              <a:pPr>
                <a:defRPr/>
              </a:pPr>
              <a:t>29</a:t>
            </a:fld>
            <a:endParaRPr lang="en-US" dirty="0"/>
          </a:p>
        </p:txBody>
      </p:sp>
    </p:spTree>
    <p:extLst>
      <p:ext uri="{BB962C8B-B14F-4D97-AF65-F5344CB8AC3E}">
        <p14:creationId xmlns:p14="http://schemas.microsoft.com/office/powerpoint/2010/main" val="1678394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dirty="0"/>
              <a:t>Learning Objectives</a:t>
            </a:r>
          </a:p>
        </p:txBody>
      </p:sp>
      <p:sp>
        <p:nvSpPr>
          <p:cNvPr id="24579" name="Rectangle 3"/>
          <p:cNvSpPr>
            <a:spLocks noGrp="1" noChangeArrowheads="1"/>
          </p:cNvSpPr>
          <p:nvPr>
            <p:ph idx="1"/>
          </p:nvPr>
        </p:nvSpPr>
        <p:spPr>
          <a:xfrm>
            <a:off x="457200" y="1005840"/>
            <a:ext cx="8229600" cy="4846320"/>
          </a:xfrm>
        </p:spPr>
        <p:txBody>
          <a:bodyPr/>
          <a:lstStyle/>
          <a:p>
            <a:pPr marL="344488" indent="-298450" eaLnBrk="1" hangingPunct="1">
              <a:buFontTx/>
              <a:buNone/>
              <a:defRPr/>
            </a:pPr>
            <a:r>
              <a:rPr lang="en-US" sz="2400" dirty="0"/>
              <a:t>At the end of this module, you will be able to: </a:t>
            </a:r>
          </a:p>
          <a:p>
            <a:pPr marL="568325" indent="-333375" eaLnBrk="1" hangingPunct="1">
              <a:tabLst>
                <a:tab pos="568325" algn="l"/>
              </a:tabLst>
              <a:defRPr/>
            </a:pPr>
            <a:r>
              <a:rPr lang="en-US" sz="2000" dirty="0"/>
              <a:t>Define ASME’s use of the term standard</a:t>
            </a:r>
            <a:endParaRPr lang="en-US" sz="2000" strike="sngStrike" dirty="0"/>
          </a:p>
          <a:p>
            <a:pPr marL="568325" indent="-333375" eaLnBrk="1" hangingPunct="1">
              <a:tabLst>
                <a:tab pos="568325" algn="l"/>
              </a:tabLst>
              <a:defRPr/>
            </a:pPr>
            <a:r>
              <a:rPr lang="en-US" sz="2000" dirty="0"/>
              <a:t>Identify the standardized format used on ASME Codes and Standards</a:t>
            </a:r>
          </a:p>
          <a:p>
            <a:pPr marL="568325" indent="-333375" eaLnBrk="1" hangingPunct="1">
              <a:tabLst>
                <a:tab pos="568325" algn="l"/>
              </a:tabLst>
              <a:defRPr/>
            </a:pPr>
            <a:r>
              <a:rPr lang="en-US" sz="2000" dirty="0"/>
              <a:t>Describe how various types of inquiries are identified and handled</a:t>
            </a:r>
            <a:endParaRPr lang="en-US" sz="2000" strike="sngStrike" dirty="0"/>
          </a:p>
          <a:p>
            <a:pPr marL="568325" indent="-333375" eaLnBrk="1" hangingPunct="1">
              <a:tabLst>
                <a:tab pos="568325" algn="l"/>
              </a:tabLst>
              <a:defRPr/>
            </a:pPr>
            <a:r>
              <a:rPr lang="en-US" sz="2000" dirty="0"/>
              <a:t>Describe the difference between a standard, guide and technical report</a:t>
            </a:r>
            <a:endParaRPr lang="en-US" sz="2000" strike="sngStrike" dirty="0"/>
          </a:p>
          <a:p>
            <a:pPr marL="568325" indent="-333375" eaLnBrk="1" hangingPunct="1">
              <a:tabLst>
                <a:tab pos="568325" algn="l"/>
              </a:tabLst>
              <a:defRPr/>
            </a:pPr>
            <a:r>
              <a:rPr lang="en-US" sz="2000" dirty="0"/>
              <a:t>Identify the 4 types of conformity assessment programs available</a:t>
            </a:r>
            <a:r>
              <a:rPr lang="en-US" sz="2000" strike="sngStrike" dirty="0"/>
              <a:t>.</a:t>
            </a:r>
          </a:p>
          <a:p>
            <a:pPr marL="568325" indent="-333375" eaLnBrk="1" hangingPunct="1">
              <a:tabLst>
                <a:tab pos="568325" algn="l"/>
              </a:tabLst>
              <a:defRPr/>
            </a:pPr>
            <a:r>
              <a:rPr lang="en-US" sz="2000" dirty="0"/>
              <a:t>Describe ASME’s Learning and Development  Programs</a:t>
            </a:r>
          </a:p>
          <a:p>
            <a:pPr lvl="1" eaLnBrk="1" hangingPunct="1">
              <a:buFontTx/>
              <a:buChar char="-"/>
              <a:defRPr/>
            </a:pPr>
            <a:endParaRPr lang="en-US" sz="2000" dirty="0"/>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45E81206-CAA0-4B56-B74B-05102BB88640}" type="slidenum">
              <a:rPr lang="en-US"/>
              <a:pPr>
                <a:defRPr/>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b="1" dirty="0">
                <a:solidFill>
                  <a:srgbClr val="000099"/>
                </a:solidFill>
              </a:rPr>
              <a:t> MODULE OUTLINE</a:t>
            </a:r>
            <a:endParaRPr lang="en-US" b="1" strike="sngStrike" dirty="0">
              <a:solidFill>
                <a:srgbClr val="000099"/>
              </a:solidFill>
            </a:endParaRPr>
          </a:p>
        </p:txBody>
      </p:sp>
      <p:sp>
        <p:nvSpPr>
          <p:cNvPr id="7171" name="Rectangle 3"/>
          <p:cNvSpPr>
            <a:spLocks noGrp="1" noChangeArrowheads="1"/>
          </p:cNvSpPr>
          <p:nvPr>
            <p:ph idx="1"/>
          </p:nvPr>
        </p:nvSpPr>
        <p:spPr>
          <a:xfrm>
            <a:off x="457200" y="1005840"/>
            <a:ext cx="8229600" cy="4846320"/>
          </a:xfrm>
        </p:spPr>
        <p:txBody>
          <a:bodyPr/>
          <a:lstStyle/>
          <a:p>
            <a:pPr marL="609600" indent="-609600" eaLnBrk="1" hangingPunct="1">
              <a:buFontTx/>
              <a:buAutoNum type="romanUcPeriod"/>
            </a:pPr>
            <a:r>
              <a:rPr lang="en-US" sz="2400" dirty="0"/>
              <a:t>Codes and Standards</a:t>
            </a:r>
          </a:p>
          <a:p>
            <a:pPr marL="609600" indent="-609600" eaLnBrk="1" hangingPunct="1">
              <a:buFontTx/>
              <a:buAutoNum type="romanUcPeriod"/>
            </a:pPr>
            <a:r>
              <a:rPr lang="en-US" sz="2400" dirty="0"/>
              <a:t>Guides/Technical Reports</a:t>
            </a:r>
          </a:p>
          <a:p>
            <a:pPr marL="609600" indent="-609600" eaLnBrk="1" hangingPunct="1">
              <a:buFontTx/>
              <a:buAutoNum type="romanUcPeriod"/>
            </a:pPr>
            <a:r>
              <a:rPr lang="en-US" sz="2400" dirty="0"/>
              <a:t>Conformity Assessment</a:t>
            </a:r>
          </a:p>
          <a:p>
            <a:pPr marL="609600" indent="-609600" eaLnBrk="1" hangingPunct="1">
              <a:buFontTx/>
              <a:buAutoNum type="romanUcPeriod"/>
            </a:pPr>
            <a:r>
              <a:rPr lang="en-US" sz="2400" dirty="0"/>
              <a:t>ASME Learning and Development Programs</a:t>
            </a:r>
          </a:p>
          <a:p>
            <a:pPr marL="1066800" lvl="1" indent="-609600" eaLnBrk="1" hangingPunct="1"/>
            <a:endParaRPr lang="en-US" sz="2000" dirty="0"/>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5E1D2A27-970D-488A-9DC7-E1BC33A18ABE}" type="slidenum">
              <a:rPr lang="en-US"/>
              <a:pPr>
                <a:defRPr/>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14400" y="3200400"/>
            <a:ext cx="7315200" cy="457200"/>
          </a:xfrm>
        </p:spPr>
        <p:txBody>
          <a:bodyPr/>
          <a:lstStyle/>
          <a:p>
            <a:pPr eaLnBrk="1" hangingPunct="1"/>
            <a:r>
              <a:rPr lang="en-US" dirty="0"/>
              <a:t>I. STANDARDS</a:t>
            </a:r>
          </a:p>
        </p:txBody>
      </p:sp>
      <p:sp>
        <p:nvSpPr>
          <p:cNvPr id="3"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4" name="Slide Number Placeholder 4"/>
          <p:cNvSpPr>
            <a:spLocks noGrp="1"/>
          </p:cNvSpPr>
          <p:nvPr>
            <p:ph type="sldNum" sz="quarter" idx="11"/>
          </p:nvPr>
        </p:nvSpPr>
        <p:spPr/>
        <p:txBody>
          <a:bodyPr/>
          <a:lstStyle/>
          <a:p>
            <a:pPr>
              <a:defRPr/>
            </a:pPr>
            <a:fld id="{C728A45D-6AFB-409F-95B4-B0A22E204E32}" type="slidenum">
              <a:rPr lang="en-US"/>
              <a:pPr>
                <a:defRPr/>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274320"/>
            <a:ext cx="7315200" cy="457200"/>
          </a:xfrm>
        </p:spPr>
        <p:txBody>
          <a:bodyPr/>
          <a:lstStyle/>
          <a:p>
            <a:pPr eaLnBrk="1" hangingPunct="1"/>
            <a:r>
              <a:rPr lang="en-US" dirty="0"/>
              <a:t>STANDARD</a:t>
            </a:r>
          </a:p>
        </p:txBody>
      </p:sp>
      <p:sp>
        <p:nvSpPr>
          <p:cNvPr id="9219" name="Rectangle 3"/>
          <p:cNvSpPr>
            <a:spLocks noGrp="1" noChangeArrowheads="1"/>
          </p:cNvSpPr>
          <p:nvPr>
            <p:ph idx="1"/>
          </p:nvPr>
        </p:nvSpPr>
        <p:spPr>
          <a:xfrm>
            <a:off x="457200" y="1005840"/>
            <a:ext cx="8229600" cy="4846320"/>
          </a:xfrm>
        </p:spPr>
        <p:txBody>
          <a:bodyPr/>
          <a:lstStyle/>
          <a:p>
            <a:pPr eaLnBrk="1" hangingPunct="1"/>
            <a:r>
              <a:rPr lang="en-US" sz="2400" dirty="0"/>
              <a:t>Definitions of the term “standard” varies depending on the source:</a:t>
            </a:r>
            <a:endParaRPr lang="en-US" sz="2400" strike="sngStrike" dirty="0"/>
          </a:p>
          <a:p>
            <a:pPr lvl="1" eaLnBrk="1" hangingPunct="1"/>
            <a:r>
              <a:rPr lang="en-US" sz="2000" dirty="0">
                <a:latin typeface="Arial" panose="020B0604020202020204" pitchFamily="34" charset="0"/>
                <a:cs typeface="Arial" panose="020B0604020202020204" pitchFamily="34" charset="0"/>
              </a:rPr>
              <a:t>ISO/IEC Guide 2</a:t>
            </a:r>
          </a:p>
          <a:p>
            <a:pPr lvl="1" eaLnBrk="1" hangingPunct="1"/>
            <a:r>
              <a:rPr lang="en-US" sz="2000" dirty="0">
                <a:latin typeface="Arial" panose="020B0604020202020204" pitchFamily="34" charset="0"/>
                <a:cs typeface="Arial" panose="020B0604020202020204" pitchFamily="34" charset="0"/>
              </a:rPr>
              <a:t>OMB Circular A-119</a:t>
            </a:r>
          </a:p>
          <a:p>
            <a:pPr lvl="1" eaLnBrk="1" hangingPunct="1"/>
            <a:r>
              <a:rPr lang="en-US" sz="2000" dirty="0">
                <a:latin typeface="Arial" panose="020B0604020202020204" pitchFamily="34" charset="0"/>
                <a:cs typeface="Arial" panose="020B0604020202020204" pitchFamily="34" charset="0"/>
              </a:rPr>
              <a:t>ASME</a:t>
            </a:r>
          </a:p>
          <a:p>
            <a:pPr eaLnBrk="1" hangingPunct="1">
              <a:buFontTx/>
              <a:buNone/>
            </a:pPr>
            <a:endParaRPr lang="en-US" dirty="0"/>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CDCD088C-9369-4CD2-BA03-DF11CEE88FE8}" type="slidenum">
              <a:rPr lang="en-US"/>
              <a:pPr>
                <a:defRPr/>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274320"/>
            <a:ext cx="7315200" cy="457200"/>
          </a:xfrm>
        </p:spPr>
        <p:txBody>
          <a:bodyPr/>
          <a:lstStyle/>
          <a:p>
            <a:pPr eaLnBrk="1" hangingPunct="1"/>
            <a:r>
              <a:rPr lang="en-US" dirty="0"/>
              <a:t>DEFINITION OF A STANDARD</a:t>
            </a:r>
            <a:endParaRPr lang="en-US" strike="sngStrike" dirty="0">
              <a:solidFill>
                <a:srgbClr val="FF0000"/>
              </a:solidFill>
            </a:endParaRPr>
          </a:p>
        </p:txBody>
      </p:sp>
      <p:sp>
        <p:nvSpPr>
          <p:cNvPr id="10243" name="Rectangle 3"/>
          <p:cNvSpPr>
            <a:spLocks noGrp="1" noChangeArrowheads="1"/>
          </p:cNvSpPr>
          <p:nvPr>
            <p:ph idx="1"/>
          </p:nvPr>
        </p:nvSpPr>
        <p:spPr>
          <a:xfrm>
            <a:off x="457200" y="1005840"/>
            <a:ext cx="8229600" cy="4846320"/>
          </a:xfrm>
        </p:spPr>
        <p:txBody>
          <a:bodyPr lIns="91440"/>
          <a:lstStyle/>
          <a:p>
            <a:pPr eaLnBrk="1" hangingPunct="1"/>
            <a:r>
              <a:rPr lang="en-US" sz="2400" dirty="0"/>
              <a:t>ISO/IEC Guide 2: Para 3.2</a:t>
            </a:r>
          </a:p>
          <a:p>
            <a:pPr lvl="1" eaLnBrk="1" hangingPunct="1"/>
            <a:r>
              <a:rPr lang="en-US" sz="2000" dirty="0"/>
              <a:t>Document, established by consensus and approved by a recognized body, that provides, for common and repeated use, rules, guidelines or characteristics for activities or their results, aimed at the achievement of the optimum degree of order in a given context </a:t>
            </a:r>
          </a:p>
          <a:p>
            <a:pPr marL="276225" indent="-276225" eaLnBrk="1" hangingPunct="1">
              <a:buFontTx/>
              <a:buNone/>
            </a:pPr>
            <a:r>
              <a:rPr lang="en-US" sz="2000" dirty="0"/>
              <a:t> </a:t>
            </a:r>
          </a:p>
          <a:p>
            <a:pPr marL="276225" indent="-276225" eaLnBrk="1" hangingPunct="1">
              <a:buFontTx/>
              <a:buNone/>
            </a:pPr>
            <a:r>
              <a:rPr lang="en-US" sz="2000" dirty="0"/>
              <a:t>	</a:t>
            </a:r>
          </a:p>
          <a:p>
            <a:pPr marL="276225" indent="-276225" eaLnBrk="1" hangingPunct="1">
              <a:buFontTx/>
              <a:buNone/>
            </a:pPr>
            <a:endParaRPr lang="en-US" sz="2000" b="1" dirty="0"/>
          </a:p>
          <a:p>
            <a:pPr marL="276225" indent="-276225" eaLnBrk="1" hangingPunct="1">
              <a:buFontTx/>
              <a:buNone/>
            </a:pPr>
            <a:endParaRPr lang="en-US" sz="2000" b="1" dirty="0"/>
          </a:p>
          <a:p>
            <a:pPr marL="0" indent="0" eaLnBrk="1" hangingPunct="1">
              <a:buNone/>
            </a:pPr>
            <a:r>
              <a:rPr lang="en-US" sz="1600" b="1" dirty="0"/>
              <a:t>NOTE</a:t>
            </a:r>
            <a:r>
              <a:rPr lang="en-US" sz="1600" dirty="0"/>
              <a:t>: Standards should be based on the consolidated results of science, technology and experience, and aimed at the promotion of optimum community benefits</a:t>
            </a: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086D453C-A8EF-4334-A344-A295140BBE58}" type="slidenum">
              <a:rPr lang="en-US"/>
              <a:pPr>
                <a:defRPr/>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14400" y="274320"/>
            <a:ext cx="7315200" cy="457200"/>
          </a:xfrm>
        </p:spPr>
        <p:txBody>
          <a:bodyPr/>
          <a:lstStyle/>
          <a:p>
            <a:pPr eaLnBrk="1" hangingPunct="1"/>
            <a:r>
              <a:rPr lang="en-US" dirty="0">
                <a:solidFill>
                  <a:srgbClr val="000099"/>
                </a:solidFill>
              </a:rPr>
              <a:t>DEFINITION OF A STANDARD </a:t>
            </a:r>
          </a:p>
        </p:txBody>
      </p:sp>
      <p:sp>
        <p:nvSpPr>
          <p:cNvPr id="4" name="Footer Placeholder 3"/>
          <p:cNvSpPr>
            <a:spLocks noGrp="1"/>
          </p:cNvSpPr>
          <p:nvPr>
            <p:ph type="ftr" sz="quarter" idx="10"/>
          </p:nvPr>
        </p:nvSpPr>
        <p:spPr/>
        <p:txBody>
          <a:bodyPr/>
          <a:lstStyle/>
          <a:p>
            <a:pPr algn="ctr">
              <a:defRPr/>
            </a:pPr>
            <a:r>
              <a:rPr lang="en-US" dirty="0"/>
              <a:t>ASME S&amp;C Training Module A2. Standards and Certification Products</a:t>
            </a:r>
          </a:p>
        </p:txBody>
      </p:sp>
      <p:sp>
        <p:nvSpPr>
          <p:cNvPr id="5" name="Slide Number Placeholder 4"/>
          <p:cNvSpPr>
            <a:spLocks noGrp="1"/>
          </p:cNvSpPr>
          <p:nvPr>
            <p:ph type="sldNum" sz="quarter" idx="11"/>
          </p:nvPr>
        </p:nvSpPr>
        <p:spPr/>
        <p:txBody>
          <a:bodyPr/>
          <a:lstStyle/>
          <a:p>
            <a:pPr>
              <a:defRPr/>
            </a:pPr>
            <a:fld id="{7B830F50-A0E5-4DAA-A291-E995855E06F8}" type="slidenum">
              <a:rPr lang="en-US"/>
              <a:pPr>
                <a:defRPr/>
              </a:pPr>
              <a:t>8</a:t>
            </a:fld>
            <a:endParaRPr lang="en-US"/>
          </a:p>
        </p:txBody>
      </p:sp>
      <p:sp>
        <p:nvSpPr>
          <p:cNvPr id="11269" name="Text Box 3"/>
          <p:cNvSpPr txBox="1">
            <a:spLocks noChangeArrowheads="1"/>
          </p:cNvSpPr>
          <p:nvPr/>
        </p:nvSpPr>
        <p:spPr bwMode="auto">
          <a:xfrm>
            <a:off x="457200" y="1005840"/>
            <a:ext cx="8229600"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square" tIns="91440" bIns="0">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marL="342900" indent="-342900">
              <a:spcBef>
                <a:spcPct val="50000"/>
              </a:spcBef>
              <a:buFont typeface="Arial" panose="020B0604020202020204" pitchFamily="34" charset="0"/>
              <a:buChar char="•"/>
            </a:pPr>
            <a:r>
              <a:rPr lang="en-US" dirty="0">
                <a:solidFill>
                  <a:srgbClr val="003399"/>
                </a:solidFill>
                <a:latin typeface="+mn-lt"/>
                <a:cs typeface="Times New Roman" pitchFamily="18" charset="0"/>
              </a:rPr>
              <a:t>OMB Circular A-119:</a:t>
            </a:r>
            <a:endParaRPr lang="en-US" strike="sngStrike" dirty="0">
              <a:solidFill>
                <a:srgbClr val="003399"/>
              </a:solidFill>
              <a:latin typeface="+mn-lt"/>
              <a:cs typeface="Times New Roman" pitchFamily="18" charset="0"/>
            </a:endParaRPr>
          </a:p>
          <a:p>
            <a:pPr>
              <a:spcBef>
                <a:spcPct val="50000"/>
              </a:spcBef>
            </a:pPr>
            <a:r>
              <a:rPr lang="en-US" sz="2000" dirty="0">
                <a:solidFill>
                  <a:srgbClr val="003399"/>
                </a:solidFill>
                <a:latin typeface="+mn-lt"/>
                <a:cs typeface="Times New Roman" pitchFamily="18" charset="0"/>
              </a:rPr>
              <a:t>(i) Common and repeated use of rules, conditions, guidelines or characteristics for products or related processes and production methods, and related management systems practices</a:t>
            </a:r>
          </a:p>
          <a:p>
            <a:pPr>
              <a:spcBef>
                <a:spcPct val="50000"/>
              </a:spcBef>
            </a:pPr>
            <a:r>
              <a:rPr lang="en-US" sz="2000" dirty="0">
                <a:solidFill>
                  <a:srgbClr val="003399"/>
                </a:solidFill>
                <a:latin typeface="+mn-lt"/>
                <a:cs typeface="Times New Roman" pitchFamily="18" charset="0"/>
              </a:rPr>
              <a:t>(ii) The definition of terms; classification of components; delineation of procedures; specification of dimensions, materials, performance, designs, or operations; measurement of quality and quantity in describing materials, processes, products, systems, services, or practices; test methods and sampling procedures; or descriptions of fit and measurements of size or strength</a:t>
            </a:r>
          </a:p>
          <a:p>
            <a:pPr>
              <a:spcBef>
                <a:spcPct val="50000"/>
              </a:spcBef>
            </a:pPr>
            <a:r>
              <a:rPr lang="en-US" sz="2000" dirty="0">
                <a:solidFill>
                  <a:srgbClr val="003399"/>
                </a:solidFill>
                <a:latin typeface="+mn-lt"/>
                <a:cs typeface="Times New Roman" pitchFamily="18" charset="0"/>
              </a:rPr>
              <a:t>(iii) Terminology, symbols, packaging, marking or labeling requirements as they apply to a product, process, or production method</a:t>
            </a:r>
            <a:endParaRPr lang="en-US" sz="2000" strike="sngStrike" dirty="0">
              <a:solidFill>
                <a:srgbClr val="003399"/>
              </a:solidFill>
              <a:latin typeface="+mn-lt"/>
              <a:cs typeface="Times New Roman"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A6D0D067B1EF440AC61B70DA66E31EE" ma:contentTypeVersion="10" ma:contentTypeDescription="Create a new document." ma:contentTypeScope="" ma:versionID="ce68e2d3d1e7952420acb1ec1777ee83">
  <xsd:schema xmlns:xsd="http://www.w3.org/2001/XMLSchema" xmlns:xs="http://www.w3.org/2001/XMLSchema" xmlns:p="http://schemas.microsoft.com/office/2006/metadata/properties" xmlns:ns3="9de7c86b-bac5-473f-a34d-de898eea6f62" targetNamespace="http://schemas.microsoft.com/office/2006/metadata/properties" ma:root="true" ma:fieldsID="c1410633d98f3390a7b80ff0e07568a3" ns3:_="">
    <xsd:import namespace="9de7c86b-bac5-473f-a34d-de898eea6f6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e7c86b-bac5-473f-a34d-de898eea6f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05B3F4-A34C-4F4C-8508-31402E70DC52}">
  <ds:schemaRefs>
    <ds:schemaRef ds:uri="http://schemas.microsoft.com/sharepoint/v3/contenttype/forms"/>
  </ds:schemaRefs>
</ds:datastoreItem>
</file>

<file path=customXml/itemProps2.xml><?xml version="1.0" encoding="utf-8"?>
<ds:datastoreItem xmlns:ds="http://schemas.openxmlformats.org/officeDocument/2006/customXml" ds:itemID="{1116F528-58E6-4B68-A502-2A66025893B7}">
  <ds:schemaRefs>
    <ds:schemaRef ds:uri="http://schemas.openxmlformats.org/package/2006/metadata/core-properties"/>
    <ds:schemaRef ds:uri="http://schemas.microsoft.com/office/infopath/2007/PartnerControls"/>
    <ds:schemaRef ds:uri="http://purl.org/dc/terms/"/>
    <ds:schemaRef ds:uri="http://schemas.microsoft.com/office/2006/documentManagement/types"/>
    <ds:schemaRef ds:uri="http://purl.org/dc/elements/1.1/"/>
    <ds:schemaRef ds:uri="9de7c86b-bac5-473f-a34d-de898eea6f62"/>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7D4A85D9-627B-4697-A607-30D53337E0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e7c86b-bac5-473f-a34d-de898eea6f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S&amp;C Theme</Template>
  <TotalTime>2519</TotalTime>
  <Words>4196</Words>
  <Application>Microsoft Office PowerPoint</Application>
  <PresentationFormat>On-screen Show (4:3)</PresentationFormat>
  <Paragraphs>385</Paragraphs>
  <Slides>30</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Tahoma</vt:lpstr>
      <vt:lpstr>Times</vt:lpstr>
      <vt:lpstr>S&amp;C Theme</vt:lpstr>
      <vt:lpstr>Standards and Certification Training </vt:lpstr>
      <vt:lpstr>MODULE A COURSE OUTLINE</vt:lpstr>
      <vt:lpstr>PowerPoint Presentation</vt:lpstr>
      <vt:lpstr>Learning Objectives</vt:lpstr>
      <vt:lpstr> MODULE OUTLINE</vt:lpstr>
      <vt:lpstr>I. STANDARDS</vt:lpstr>
      <vt:lpstr>STANDARD</vt:lpstr>
      <vt:lpstr>DEFINITION OF A STANDARD</vt:lpstr>
      <vt:lpstr>DEFINITION OF A STANDARD </vt:lpstr>
      <vt:lpstr>ASME’s DEFINITION OF  A STANDARD</vt:lpstr>
      <vt:lpstr>IMPACT OF STANDARDS</vt:lpstr>
      <vt:lpstr>ASME STANDARDS</vt:lpstr>
      <vt:lpstr>CONTENTS OF AN ASME STANDARD</vt:lpstr>
      <vt:lpstr>REQUESTS to ASME STANDARDS DEVELOPMENT COMMITTEES</vt:lpstr>
      <vt:lpstr>REQUESTS FOR REVISION</vt:lpstr>
      <vt:lpstr>REQUESTS FOR REVISION</vt:lpstr>
      <vt:lpstr>II. GUIDES &amp; TECHNICAL REPORTS</vt:lpstr>
      <vt:lpstr>GUIDES</vt:lpstr>
      <vt:lpstr>TECHNICAL REPORTS</vt:lpstr>
      <vt:lpstr>III. CONFORMITY ASSESSMENT</vt:lpstr>
      <vt:lpstr>CONFORMITY ASSESSMENT</vt:lpstr>
      <vt:lpstr>CONFORMITY ASSESSMENT</vt:lpstr>
      <vt:lpstr>CONFORMITY ASSESSMENT</vt:lpstr>
      <vt:lpstr>CONFORMITY ASSESSMENT</vt:lpstr>
      <vt:lpstr>CONFORMITY ASSESSMENT</vt:lpstr>
      <vt:lpstr>IV. ASME LEARNING  &amp; DEVELOPMENT</vt:lpstr>
      <vt:lpstr>ASME LEARNING &amp; DEVELOPMENT </vt:lpstr>
      <vt:lpstr>ASME LEARNING &amp; DEVELOPMENT </vt:lpstr>
      <vt:lpstr>MODULE SUMMARY</vt:lpstr>
      <vt:lpstr>REFERENCES</vt:lpstr>
    </vt:vector>
  </TitlesOfParts>
  <Company>rsd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robvil</dc:creator>
  <cp:lastModifiedBy>Carlton R. Ramcharran</cp:lastModifiedBy>
  <cp:revision>371</cp:revision>
  <cp:lastPrinted>2013-07-26T19:20:47Z</cp:lastPrinted>
  <dcterms:created xsi:type="dcterms:W3CDTF">2004-05-23T16:21:47Z</dcterms:created>
  <dcterms:modified xsi:type="dcterms:W3CDTF">2021-06-28T20:43:05Z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0x0101007A6D0D067B1EF440AC61B70DA66E31EE</vt:lpwstr>
  </property>
</Properties>
</file>