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69" r:id="rId4"/>
    <p:sldMasterId id="2147483781" r:id="rId5"/>
  </p:sldMasterIdLst>
  <p:notesMasterIdLst>
    <p:notesMasterId r:id="rId38"/>
  </p:notesMasterIdLst>
  <p:handoutMasterIdLst>
    <p:handoutMasterId r:id="rId39"/>
  </p:handoutMasterIdLst>
  <p:sldIdLst>
    <p:sldId id="307" r:id="rId6"/>
    <p:sldId id="258" r:id="rId7"/>
    <p:sldId id="305" r:id="rId8"/>
    <p:sldId id="306" r:id="rId9"/>
    <p:sldId id="308" r:id="rId10"/>
    <p:sldId id="309" r:id="rId11"/>
    <p:sldId id="311" r:id="rId12"/>
    <p:sldId id="310" r:id="rId13"/>
    <p:sldId id="315" r:id="rId14"/>
    <p:sldId id="322" r:id="rId15"/>
    <p:sldId id="326" r:id="rId16"/>
    <p:sldId id="317" r:id="rId17"/>
    <p:sldId id="318" r:id="rId18"/>
    <p:sldId id="300" r:id="rId19"/>
    <p:sldId id="275" r:id="rId20"/>
    <p:sldId id="324" r:id="rId21"/>
    <p:sldId id="280" r:id="rId22"/>
    <p:sldId id="281" r:id="rId23"/>
    <p:sldId id="283" r:id="rId24"/>
    <p:sldId id="284" r:id="rId25"/>
    <p:sldId id="285" r:id="rId26"/>
    <p:sldId id="286" r:id="rId27"/>
    <p:sldId id="287" r:id="rId28"/>
    <p:sldId id="325" r:id="rId29"/>
    <p:sldId id="320" r:id="rId30"/>
    <p:sldId id="323" r:id="rId31"/>
    <p:sldId id="321" r:id="rId32"/>
    <p:sldId id="319" r:id="rId33"/>
    <p:sldId id="297" r:id="rId34"/>
    <p:sldId id="298" r:id="rId35"/>
    <p:sldId id="303" r:id="rId36"/>
    <p:sldId id="299" r:id="rId37"/>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A0B9461-BC03-120B-7C36-B08B5CDC5E9F}" name="Donnie Alonzo" initials="DA" userId="S::AlonzoD@asme.org::84f35123-c81d-4006-ba26-b305f1bc884f" providerId="AD"/>
  <p188:author id="{57AD3269-3DD1-3B70-E5C0-B8698F651888}" name="Narissara Pisanello" initials="NP" userId="S::pisanellon@asme.org::cd72bbf8-f1c0-4354-99d5-e73c9eb87a8c" providerId="AD"/>
  <p188:author id="{1CCDC079-2DF8-E78A-6FA0-3A84CD76B126}" name="Nicole Gomez" initials="NG" userId="S::GomezN@asme.org::0fd571a3-4dc7-4bfa-8f40-ddb1f42e40b3" providerId="AD"/>
  <p188:author id="{2798B69D-71DA-DCAE-BDD1-EA096840CB3E}" name="Donnie Alonzo" initials="DA" userId="S::alonzod@asme.org::84f35123-c81d-4006-ba26-b305f1bc884f" providerId="AD"/>
  <p188:author id="{53C0A1D5-C79D-0EEE-1B98-D473E8F405EE}" name="Kathryn Hyam" initials="KH" userId="S::hyamk@asme.org::b2695ce2-807b-46e5-8a41-dffaa4fff68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lton R. Ramcharran" initials="CRR" lastIdx="21" clrIdx="0">
    <p:extLst>
      <p:ext uri="{19B8F6BF-5375-455C-9EA6-DF929625EA0E}">
        <p15:presenceInfo xmlns:p15="http://schemas.microsoft.com/office/powerpoint/2012/main" userId="S-1-5-21-2567133279-126380308-195766442-8640" providerId="AD"/>
      </p:ext>
    </p:extLst>
  </p:cmAuthor>
  <p:cmAuthor id="2" name="Edgar Suarez" initials="ES" lastIdx="2" clrIdx="1">
    <p:extLst>
      <p:ext uri="{19B8F6BF-5375-455C-9EA6-DF929625EA0E}">
        <p15:presenceInfo xmlns:p15="http://schemas.microsoft.com/office/powerpoint/2012/main" userId="S-1-5-21-2567133279-126380308-195766442-7607" providerId="AD"/>
      </p:ext>
    </p:extLst>
  </p:cmAuthor>
  <p:cmAuthor id="3" name="Allyson B. Byk" initials="ABB" lastIdx="10" clrIdx="2">
    <p:extLst>
      <p:ext uri="{19B8F6BF-5375-455C-9EA6-DF929625EA0E}">
        <p15:presenceInfo xmlns:p15="http://schemas.microsoft.com/office/powerpoint/2012/main" userId="S-1-5-21-2567133279-126380308-195766442-13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99FF33"/>
    <a:srgbClr val="B2B2B2"/>
    <a:srgbClr val="FF9900"/>
    <a:srgbClr val="FB5003"/>
    <a:srgbClr val="777777"/>
    <a:srgbClr val="969696"/>
    <a:srgbClr val="FFFF00"/>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7F8C76-1886-4676-BC3A-14E26D72AFE1}" v="4" dt="2025-06-25T15:43:10.8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5496" autoAdjust="0"/>
  </p:normalViewPr>
  <p:slideViewPr>
    <p:cSldViewPr snapToGrid="0">
      <p:cViewPr varScale="1">
        <p:scale>
          <a:sx n="69" d="100"/>
          <a:sy n="69" d="100"/>
        </p:scale>
        <p:origin x="2736" y="60"/>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handoutMaster" Target="handoutMasters/handoutMaster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commentAuthors" Target="commentAuthors.xml"/><Relationship Id="rId45"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 Id="rId46" Type="http://schemas.microsoft.com/office/2018/10/relationships/authors" Target="authors.xml"/><Relationship Id="rId20" Type="http://schemas.openxmlformats.org/officeDocument/2006/relationships/slide" Target="slides/slide15.xml"/><Relationship Id="rId4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170238" cy="479424"/>
          </a:xfrm>
          <a:prstGeom prst="rect">
            <a:avLst/>
          </a:prstGeom>
        </p:spPr>
        <p:txBody>
          <a:bodyPr vert="horz" lIns="96639" tIns="48320" rIns="96639" bIns="48320" rtlCol="0"/>
          <a:lstStyle>
            <a:lvl1pPr algn="l">
              <a:defRPr sz="1300"/>
            </a:lvl1pPr>
          </a:lstStyle>
          <a:p>
            <a:pPr>
              <a:defRPr/>
            </a:pPr>
            <a:endParaRPr lang="en-US"/>
          </a:p>
        </p:txBody>
      </p:sp>
      <p:sp>
        <p:nvSpPr>
          <p:cNvPr id="3" name="Date Placeholder 2"/>
          <p:cNvSpPr>
            <a:spLocks noGrp="1"/>
          </p:cNvSpPr>
          <p:nvPr>
            <p:ph type="dt" sz="quarter" idx="1"/>
          </p:nvPr>
        </p:nvSpPr>
        <p:spPr>
          <a:xfrm>
            <a:off x="4143375" y="2"/>
            <a:ext cx="3170238" cy="479424"/>
          </a:xfrm>
          <a:prstGeom prst="rect">
            <a:avLst/>
          </a:prstGeom>
        </p:spPr>
        <p:txBody>
          <a:bodyPr vert="horz" lIns="96639" tIns="48320" rIns="96639" bIns="48320" rtlCol="0"/>
          <a:lstStyle>
            <a:lvl1pPr algn="r">
              <a:defRPr sz="1300"/>
            </a:lvl1pPr>
          </a:lstStyle>
          <a:p>
            <a:pPr>
              <a:defRPr/>
            </a:pPr>
            <a:fld id="{A2C83AA9-FDA1-4EBE-AEDA-D0661972EB76}" type="datetimeFigureOut">
              <a:rPr lang="en-US"/>
              <a:pPr>
                <a:defRPr/>
              </a:pPr>
              <a:t>6/25/2025</a:t>
            </a:fld>
            <a:endParaRPr lang="en-US"/>
          </a:p>
        </p:txBody>
      </p:sp>
      <p:sp>
        <p:nvSpPr>
          <p:cNvPr id="4" name="Footer Placeholder 3"/>
          <p:cNvSpPr>
            <a:spLocks noGrp="1"/>
          </p:cNvSpPr>
          <p:nvPr>
            <p:ph type="ftr" sz="quarter" idx="2"/>
          </p:nvPr>
        </p:nvSpPr>
        <p:spPr>
          <a:xfrm>
            <a:off x="0" y="9120189"/>
            <a:ext cx="3170238" cy="479424"/>
          </a:xfrm>
          <a:prstGeom prst="rect">
            <a:avLst/>
          </a:prstGeom>
        </p:spPr>
        <p:txBody>
          <a:bodyPr vert="horz" lIns="96639" tIns="48320" rIns="96639" bIns="48320" rtlCol="0" anchor="b"/>
          <a:lstStyle>
            <a:lvl1pPr algn="l">
              <a:defRPr sz="1300"/>
            </a:lvl1pPr>
          </a:lstStyle>
          <a:p>
            <a:pPr>
              <a:defRPr/>
            </a:pPr>
            <a:endParaRPr lang="en-US"/>
          </a:p>
        </p:txBody>
      </p:sp>
      <p:sp>
        <p:nvSpPr>
          <p:cNvPr id="5" name="Slide Number Placeholder 4"/>
          <p:cNvSpPr>
            <a:spLocks noGrp="1"/>
          </p:cNvSpPr>
          <p:nvPr>
            <p:ph type="sldNum" sz="quarter" idx="3"/>
          </p:nvPr>
        </p:nvSpPr>
        <p:spPr>
          <a:xfrm>
            <a:off x="4143375" y="9120189"/>
            <a:ext cx="3170238" cy="479424"/>
          </a:xfrm>
          <a:prstGeom prst="rect">
            <a:avLst/>
          </a:prstGeom>
        </p:spPr>
        <p:txBody>
          <a:bodyPr vert="horz" lIns="96639" tIns="48320" rIns="96639" bIns="48320" rtlCol="0" anchor="b"/>
          <a:lstStyle>
            <a:lvl1pPr algn="r">
              <a:defRPr sz="1300"/>
            </a:lvl1pPr>
          </a:lstStyle>
          <a:p>
            <a:pPr>
              <a:defRPr/>
            </a:pPr>
            <a:fld id="{BC070742-0C4A-4FDE-A222-0D577EF3EA82}" type="slidenum">
              <a:rPr lang="en-US"/>
              <a:pPr>
                <a:defRPr/>
              </a:pPr>
              <a:t>‹#›</a:t>
            </a:fld>
            <a:endParaRPr lang="en-US"/>
          </a:p>
        </p:txBody>
      </p:sp>
    </p:spTree>
    <p:extLst>
      <p:ext uri="{BB962C8B-B14F-4D97-AF65-F5344CB8AC3E}">
        <p14:creationId xmlns:p14="http://schemas.microsoft.com/office/powerpoint/2010/main" val="16104336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4"/>
          <p:cNvSpPr>
            <a:spLocks noGrp="1" noRot="1" noChangeAspect="1" noChangeArrowheads="1" noTextEdit="1"/>
          </p:cNvSpPr>
          <p:nvPr>
            <p:ph type="sldImg" idx="2"/>
          </p:nvPr>
        </p:nvSpPr>
        <p:spPr bwMode="auto">
          <a:xfrm>
            <a:off x="1258888" y="400050"/>
            <a:ext cx="4797425" cy="35988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731839" y="4240213"/>
            <a:ext cx="5851525" cy="49609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39" tIns="48320" rIns="96639" bIns="483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
        <p:nvSpPr>
          <p:cNvPr id="12294" name="Rectangle 6"/>
          <p:cNvSpPr>
            <a:spLocks noGrp="1" noChangeArrowheads="1"/>
          </p:cNvSpPr>
          <p:nvPr>
            <p:ph type="ftr" sz="quarter" idx="4"/>
          </p:nvPr>
        </p:nvSpPr>
        <p:spPr bwMode="auto">
          <a:xfrm>
            <a:off x="0" y="9120189"/>
            <a:ext cx="3170238" cy="47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39" tIns="48320" rIns="96639" bIns="48320" numCol="1" anchor="b" anchorCtr="0" compatLnSpc="1">
            <a:prstTxWarp prst="textNoShape">
              <a:avLst/>
            </a:prstTxWarp>
          </a:bodyPr>
          <a:lstStyle>
            <a:lvl1pPr eaLnBrk="1" hangingPunct="1">
              <a:defRPr sz="1300">
                <a:latin typeface="Arial" charset="0"/>
              </a:defRPr>
            </a:lvl1pPr>
          </a:lstStyle>
          <a:p>
            <a:pPr>
              <a:defRPr/>
            </a:pPr>
            <a:endParaRPr lang="en-US"/>
          </a:p>
        </p:txBody>
      </p:sp>
      <p:sp>
        <p:nvSpPr>
          <p:cNvPr id="12295" name="Rectangle 7"/>
          <p:cNvSpPr>
            <a:spLocks noGrp="1" noChangeArrowheads="1"/>
          </p:cNvSpPr>
          <p:nvPr>
            <p:ph type="sldNum" sz="quarter" idx="5"/>
          </p:nvPr>
        </p:nvSpPr>
        <p:spPr bwMode="auto">
          <a:xfrm>
            <a:off x="4143375" y="9120189"/>
            <a:ext cx="3170238" cy="47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39" tIns="48320" rIns="96639" bIns="48320" numCol="1" anchor="b" anchorCtr="0" compatLnSpc="1">
            <a:prstTxWarp prst="textNoShape">
              <a:avLst/>
            </a:prstTxWarp>
          </a:bodyPr>
          <a:lstStyle>
            <a:lvl1pPr algn="r" eaLnBrk="1" hangingPunct="1">
              <a:defRPr sz="1300">
                <a:latin typeface="Arial" charset="0"/>
              </a:defRPr>
            </a:lvl1pPr>
          </a:lstStyle>
          <a:p>
            <a:pPr>
              <a:defRPr/>
            </a:pPr>
            <a:fld id="{AAA8FEC0-DF7D-4DA8-B9FA-C607ED0B04F7}" type="slidenum">
              <a:rPr lang="en-US"/>
              <a:pPr>
                <a:defRPr/>
              </a:pPr>
              <a:t>‹#›</a:t>
            </a:fld>
            <a:endParaRPr lang="en-US"/>
          </a:p>
        </p:txBody>
      </p:sp>
    </p:spTree>
    <p:extLst>
      <p:ext uri="{BB962C8B-B14F-4D97-AF65-F5344CB8AC3E}">
        <p14:creationId xmlns:p14="http://schemas.microsoft.com/office/powerpoint/2010/main" val="15592068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Arial" charset="0"/>
        <a:ea typeface="+mn-ea"/>
        <a:cs typeface="+mn-cs"/>
      </a:defRPr>
    </a:lvl1pPr>
    <a:lvl2pPr marL="228600" indent="-114300" algn="l" rtl="0" eaLnBrk="0" fontAlgn="base" hangingPunct="0">
      <a:spcBef>
        <a:spcPct val="30000"/>
      </a:spcBef>
      <a:spcAft>
        <a:spcPct val="0"/>
      </a:spcAft>
      <a:buChar char="•"/>
      <a:defRPr sz="1100" kern="1200">
        <a:solidFill>
          <a:schemeClr val="tx1"/>
        </a:solidFill>
        <a:latin typeface="Arial" charset="0"/>
        <a:ea typeface="+mn-ea"/>
        <a:cs typeface="+mn-cs"/>
      </a:defRPr>
    </a:lvl2pPr>
    <a:lvl3pPr marL="457200" indent="-114300" algn="l" rtl="0" eaLnBrk="0" fontAlgn="base" hangingPunct="0">
      <a:spcBef>
        <a:spcPct val="30000"/>
      </a:spcBef>
      <a:spcAft>
        <a:spcPct val="0"/>
      </a:spcAft>
      <a:buFont typeface="Arial" charset="0"/>
      <a:buChar char="–"/>
      <a:defRPr sz="1100" kern="1200">
        <a:solidFill>
          <a:schemeClr val="tx1"/>
        </a:solidFill>
        <a:latin typeface="Arial" charset="0"/>
        <a:ea typeface="+mn-ea"/>
        <a:cs typeface="+mn-cs"/>
      </a:defRPr>
    </a:lvl3pPr>
    <a:lvl4pPr marL="685800" indent="-114300" algn="l" rtl="0" eaLnBrk="0" fontAlgn="base" hangingPunct="0">
      <a:spcBef>
        <a:spcPct val="30000"/>
      </a:spcBef>
      <a:spcAft>
        <a:spcPct val="0"/>
      </a:spcAft>
      <a:buFont typeface="Arial" charset="0"/>
      <a:buChar char="-"/>
      <a:defRPr sz="1100" kern="1200">
        <a:solidFill>
          <a:schemeClr val="tx1"/>
        </a:solidFill>
        <a:latin typeface="Arial"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a:p>
        </p:txBody>
      </p:sp>
      <p:sp>
        <p:nvSpPr>
          <p:cNvPr id="4" name="Slide Number Placeholder 3"/>
          <p:cNvSpPr>
            <a:spLocks noGrp="1"/>
          </p:cNvSpPr>
          <p:nvPr>
            <p:ph type="sldNum" sz="quarter" idx="10"/>
          </p:nvPr>
        </p:nvSpPr>
        <p:spPr/>
        <p:txBody>
          <a:bodyPr/>
          <a:lstStyle/>
          <a:p>
            <a:pPr>
              <a:defRPr/>
            </a:pPr>
            <a:fld id="{83E48DBB-187F-4625-94D2-320195BC1BCC}" type="slidenum">
              <a:rPr lang="en-US" smtClean="0">
                <a:solidFill>
                  <a:prstClr val="black"/>
                </a:solidFill>
              </a:rPr>
              <a:pPr>
                <a:defRPr/>
              </a:pPr>
              <a:t>0</a:t>
            </a:fld>
            <a:endParaRPr lang="en-US">
              <a:solidFill>
                <a:prstClr val="black"/>
              </a:solidFill>
            </a:endParaRPr>
          </a:p>
        </p:txBody>
      </p:sp>
    </p:spTree>
    <p:extLst>
      <p:ext uri="{BB962C8B-B14F-4D97-AF65-F5344CB8AC3E}">
        <p14:creationId xmlns:p14="http://schemas.microsoft.com/office/powerpoint/2010/main" val="13300998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none"/>
              <a:t>The Student &amp; Early Career Development Sector’s mission is to provide a voice for students and early career engineers. This Sector</a:t>
            </a:r>
            <a:r>
              <a:rPr lang="en-US" u="none" baseline="0"/>
              <a:t> </a:t>
            </a:r>
            <a:r>
              <a:rPr lang="en-US" u="none"/>
              <a:t>will provide advocacy leadership </a:t>
            </a:r>
            <a:r>
              <a:rPr lang="en-US" u="none" strike="noStrike"/>
              <a:t>and </a:t>
            </a:r>
            <a:r>
              <a:rPr lang="en-US" u="none"/>
              <a:t>create opportunities for students and early career engineers to influence the “path forward” for ASME.</a:t>
            </a:r>
          </a:p>
          <a:p>
            <a:endParaRPr lang="en-US" u="none"/>
          </a:p>
          <a:p>
            <a:pPr>
              <a:spcBef>
                <a:spcPts val="1235"/>
              </a:spcBef>
              <a:buClr>
                <a:schemeClr val="accent2"/>
              </a:buClr>
            </a:pPr>
            <a:r>
              <a:rPr lang="en-US" u="none"/>
              <a:t>The</a:t>
            </a:r>
            <a:r>
              <a:rPr lang="en-US" u="none" baseline="0"/>
              <a:t> Student and Early Career Development Sector is led by a council which currently has the following Committees reporting to it:</a:t>
            </a:r>
          </a:p>
          <a:p>
            <a:pPr marL="171450" indent="-171450">
              <a:spcBef>
                <a:spcPts val="1235"/>
              </a:spcBef>
              <a:buClr>
                <a:schemeClr val="accent2"/>
              </a:buClr>
              <a:buFont typeface="Arial" panose="020B0604020202020204" pitchFamily="34" charset="0"/>
              <a:buChar char="•"/>
            </a:pPr>
            <a:r>
              <a:rPr lang="en-US" u="none" baseline="0"/>
              <a:t>Early Career Engineer Programming Committee</a:t>
            </a:r>
          </a:p>
          <a:p>
            <a:pPr marL="171450" indent="-171450">
              <a:spcBef>
                <a:spcPts val="1235"/>
              </a:spcBef>
              <a:buClr>
                <a:schemeClr val="accent2"/>
              </a:buClr>
              <a:buFont typeface="Arial" panose="020B0604020202020204" pitchFamily="34" charset="0"/>
              <a:buChar char="•"/>
            </a:pPr>
            <a:r>
              <a:rPr lang="en-US" u="none" baseline="0"/>
              <a:t>Student Programming Committee</a:t>
            </a:r>
          </a:p>
          <a:p>
            <a:pPr marL="171450" indent="-171450">
              <a:spcBef>
                <a:spcPts val="1235"/>
              </a:spcBef>
              <a:buClr>
                <a:schemeClr val="accent2"/>
              </a:buClr>
              <a:buFont typeface="Arial" panose="020B0604020202020204" pitchFamily="34" charset="0"/>
              <a:buChar char="•"/>
            </a:pPr>
            <a:r>
              <a:rPr lang="en-US" u="none" baseline="0"/>
              <a:t>E-Fest Steering Committee</a:t>
            </a:r>
          </a:p>
          <a:p>
            <a:endParaRPr lang="en-US"/>
          </a:p>
          <a:p>
            <a:pPr>
              <a:spcBef>
                <a:spcPct val="0"/>
              </a:spcBef>
            </a:pPr>
            <a:endParaRPr lang="en-US"/>
          </a:p>
        </p:txBody>
      </p:sp>
      <p:sp>
        <p:nvSpPr>
          <p:cNvPr id="4" name="Slide Number Placeholder 3"/>
          <p:cNvSpPr>
            <a:spLocks noGrp="1"/>
          </p:cNvSpPr>
          <p:nvPr>
            <p:ph type="sldNum" sz="quarter" idx="10"/>
          </p:nvPr>
        </p:nvSpPr>
        <p:spPr/>
        <p:txBody>
          <a:bodyPr/>
          <a:lstStyle/>
          <a:p>
            <a:pPr>
              <a:defRPr/>
            </a:pPr>
            <a:fld id="{83E48DBB-187F-4625-94D2-320195BC1BCC}" type="slidenum">
              <a:rPr lang="en-US" smtClean="0">
                <a:solidFill>
                  <a:prstClr val="black"/>
                </a:solidFill>
              </a:rPr>
              <a:pPr>
                <a:defRPr/>
              </a:pPr>
              <a:t>9</a:t>
            </a:fld>
            <a:endParaRPr lang="en-US">
              <a:solidFill>
                <a:prstClr val="black"/>
              </a:solidFill>
            </a:endParaRPr>
          </a:p>
        </p:txBody>
      </p:sp>
    </p:spTree>
    <p:extLst>
      <p:ext uri="{BB962C8B-B14F-4D97-AF65-F5344CB8AC3E}">
        <p14:creationId xmlns:p14="http://schemas.microsoft.com/office/powerpoint/2010/main" val="2866446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B60F8-D3B8-3A79-7BDA-BB40490A94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5D24E0-C7C8-E998-5D1B-3638F87A21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E60263-BC47-AC8E-96EA-C9EEE0CC2EE0}"/>
              </a:ext>
            </a:extLst>
          </p:cNvPr>
          <p:cNvSpPr>
            <a:spLocks noGrp="1"/>
          </p:cNvSpPr>
          <p:nvPr>
            <p:ph type="body" idx="1"/>
          </p:nvPr>
        </p:nvSpPr>
        <p:spPr/>
        <p:txBody>
          <a:bodyPr/>
          <a:lstStyle/>
          <a:p>
            <a:r>
              <a:rPr lang="en-US" u="none"/>
              <a:t>The Section Engagement Sector (SES) provides resources, support, and governance for professional and student sections. </a:t>
            </a:r>
          </a:p>
          <a:p>
            <a:endParaRPr lang="en-US" u="none" baseline="0"/>
          </a:p>
          <a:p>
            <a:r>
              <a:rPr lang="en-US" u="none" baseline="0"/>
              <a:t>The vision of SES is to develop and improve the global ASME </a:t>
            </a:r>
            <a:r>
              <a:rPr lang="en-US"/>
              <a:t>experience through engagement with the local community. The mission of SES is to engage and diversify section membership while expanding ASME’s role in an engineer’s journey.</a:t>
            </a:r>
          </a:p>
          <a:p>
            <a:endParaRPr lang="en-US"/>
          </a:p>
          <a:p>
            <a:r>
              <a:rPr lang="en-US"/>
              <a:t>Currently ASME has: </a:t>
            </a:r>
          </a:p>
          <a:p>
            <a:pPr lvl="1" eaLnBrk="1" hangingPunct="1"/>
            <a:r>
              <a:rPr lang="en-US"/>
              <a:t>Over 500 student sections</a:t>
            </a:r>
          </a:p>
          <a:p>
            <a:pPr lvl="1" eaLnBrk="1" hangingPunct="1"/>
            <a:r>
              <a:rPr lang="en-US"/>
              <a:t>Over 150 professional sections</a:t>
            </a:r>
          </a:p>
          <a:p>
            <a:endParaRPr lang="en-US" u="none" baseline="0"/>
          </a:p>
          <a:p>
            <a:endParaRPr lang="en-US"/>
          </a:p>
          <a:p>
            <a:pPr>
              <a:spcBef>
                <a:spcPct val="0"/>
              </a:spcBef>
            </a:pPr>
            <a:endParaRPr lang="en-US"/>
          </a:p>
        </p:txBody>
      </p:sp>
      <p:sp>
        <p:nvSpPr>
          <p:cNvPr id="4" name="Slide Number Placeholder 3">
            <a:extLst>
              <a:ext uri="{FF2B5EF4-FFF2-40B4-BE49-F238E27FC236}">
                <a16:creationId xmlns:a16="http://schemas.microsoft.com/office/drawing/2014/main" id="{FC173F99-1F1F-5EF8-FB5A-08C35B36F06E}"/>
              </a:ext>
            </a:extLst>
          </p:cNvPr>
          <p:cNvSpPr>
            <a:spLocks noGrp="1"/>
          </p:cNvSpPr>
          <p:nvPr>
            <p:ph type="sldNum" sz="quarter" idx="10"/>
          </p:nvPr>
        </p:nvSpPr>
        <p:spPr/>
        <p:txBody>
          <a:bodyPr/>
          <a:lstStyle/>
          <a:p>
            <a:pPr>
              <a:defRPr/>
            </a:pPr>
            <a:fld id="{83E48DBB-187F-4625-94D2-320195BC1BCC}" type="slidenum">
              <a:rPr lang="en-US" smtClean="0">
                <a:solidFill>
                  <a:prstClr val="black"/>
                </a:solidFill>
              </a:rPr>
              <a:pPr>
                <a:defRPr/>
              </a:pPr>
              <a:t>10</a:t>
            </a:fld>
            <a:endParaRPr lang="en-US">
              <a:solidFill>
                <a:prstClr val="black"/>
              </a:solidFill>
            </a:endParaRPr>
          </a:p>
        </p:txBody>
      </p:sp>
    </p:spTree>
    <p:extLst>
      <p:ext uri="{BB962C8B-B14F-4D97-AF65-F5344CB8AC3E}">
        <p14:creationId xmlns:p14="http://schemas.microsoft.com/office/powerpoint/2010/main" val="8681837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issue of standards was discussed at the very first ASME meeting in 1880</a:t>
            </a:r>
            <a:r>
              <a:rPr lang="en-US" baseline="0"/>
              <a:t> with the topic being</a:t>
            </a:r>
            <a:r>
              <a:rPr lang="en-US"/>
              <a:t> standardized sizes for screw threads.</a:t>
            </a:r>
            <a:r>
              <a:rPr lang="en-US" baseline="0"/>
              <a:t> For over 125 years, ASME </a:t>
            </a:r>
            <a:r>
              <a:rPr lang="en-US"/>
              <a:t>Standards</a:t>
            </a:r>
            <a:r>
              <a:rPr lang="en-US" baseline="0"/>
              <a:t> and Certification has continually strived to develop t</a:t>
            </a:r>
            <a:r>
              <a:rPr lang="en-US" b="0"/>
              <a:t>he best, most applicable codes, standards, and conformity assessment programs in the world for the benefit of humanity. </a:t>
            </a:r>
          </a:p>
          <a:p>
            <a:endParaRPr lang="en-US" b="0"/>
          </a:p>
          <a:p>
            <a:r>
              <a:rPr lang="en-US" b="0"/>
              <a:t>The S&amp;C Vision is to develop products and services that meet the needs of the engineering community globally.</a:t>
            </a:r>
          </a:p>
          <a:p>
            <a:endParaRPr lang="en-US" b="0"/>
          </a:p>
          <a:p>
            <a:r>
              <a:rPr lang="en-US" b="0"/>
              <a:t>The</a:t>
            </a:r>
            <a:r>
              <a:rPr lang="en-US" b="0" baseline="0"/>
              <a:t> S&amp;C Mission is </a:t>
            </a:r>
            <a:r>
              <a:rPr lang="en-US" sz="1100" b="0" baseline="0"/>
              <a:t>t</a:t>
            </a:r>
            <a:r>
              <a:rPr lang="en-US" sz="1100"/>
              <a:t>o advance engineering for the benefit of humanity through the development, maintenance, and promulgation of ASME codes, standards, conformity assessment programs, and related products and services, by involving the best and brightest people from around the world.</a:t>
            </a:r>
          </a:p>
          <a:p>
            <a:pPr marL="114275" lvl="1" indent="0" defTabSz="914197" eaLnBrk="1" hangingPunct="1">
              <a:buNone/>
              <a:defRPr/>
            </a:pPr>
            <a:endParaRPr lang="en-US"/>
          </a:p>
        </p:txBody>
      </p:sp>
      <p:sp>
        <p:nvSpPr>
          <p:cNvPr id="4" name="Slide Number Placeholder 3"/>
          <p:cNvSpPr>
            <a:spLocks noGrp="1"/>
          </p:cNvSpPr>
          <p:nvPr>
            <p:ph type="sldNum" sz="quarter" idx="10"/>
          </p:nvPr>
        </p:nvSpPr>
        <p:spPr/>
        <p:txBody>
          <a:bodyPr/>
          <a:lstStyle/>
          <a:p>
            <a:pPr>
              <a:defRPr/>
            </a:pPr>
            <a:fld id="{83E48DBB-187F-4625-94D2-320195BC1BCC}" type="slidenum">
              <a:rPr lang="en-US" smtClean="0">
                <a:solidFill>
                  <a:prstClr val="black"/>
                </a:solidFill>
              </a:rPr>
              <a:pPr>
                <a:defRPr/>
              </a:pPr>
              <a:t>11</a:t>
            </a:fld>
            <a:endParaRPr lang="en-US">
              <a:solidFill>
                <a:prstClr val="black"/>
              </a:solidFill>
            </a:endParaRPr>
          </a:p>
        </p:txBody>
      </p:sp>
    </p:spTree>
    <p:extLst>
      <p:ext uri="{BB962C8B-B14F-4D97-AF65-F5344CB8AC3E}">
        <p14:creationId xmlns:p14="http://schemas.microsoft.com/office/powerpoint/2010/main" val="36185448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4275" lvl="1" indent="0" eaLnBrk="1" hangingPunct="1">
              <a:buNone/>
            </a:pPr>
            <a:r>
              <a:rPr lang="en-US" u="none"/>
              <a:t>To date, ASME currently has over 500 codes and standards in print. Standards and Certification committee</a:t>
            </a:r>
            <a:r>
              <a:rPr lang="en-US" u="none" baseline="0"/>
              <a:t> activities </a:t>
            </a:r>
            <a:r>
              <a:rPr lang="en-US" u="none"/>
              <a:t>involve about 6,400 individuals, mostly volunteers,</a:t>
            </a:r>
            <a:r>
              <a:rPr lang="en-US" u="none" baseline="0"/>
              <a:t> of which over 1,500 </a:t>
            </a:r>
            <a:r>
              <a:rPr lang="en-US" u="none"/>
              <a:t>of these individuals reside outside the U.S.</a:t>
            </a:r>
            <a:r>
              <a:rPr lang="en-US" u="none" baseline="0"/>
              <a:t> </a:t>
            </a:r>
            <a:r>
              <a:rPr lang="en-US" u="none"/>
              <a:t>Not all active individuals are ASME members, though membership in</a:t>
            </a:r>
            <a:r>
              <a:rPr lang="en-US" u="none" baseline="0"/>
              <a:t> </a:t>
            </a:r>
            <a:r>
              <a:rPr lang="en-US" u="none"/>
              <a:t>ASME is encouraged.</a:t>
            </a:r>
          </a:p>
          <a:p>
            <a:pPr eaLnBrk="1" hangingPunct="1">
              <a:buFontTx/>
              <a:buChar char="•"/>
            </a:pPr>
            <a:endParaRPr lang="en-US" u="none"/>
          </a:p>
          <a:p>
            <a:pPr marL="114275" lvl="1" indent="0" eaLnBrk="1" hangingPunct="1">
              <a:buNone/>
            </a:pPr>
            <a:r>
              <a:rPr lang="en-US" u="none"/>
              <a:t>ASME standards are used in over 100 countries around the world.</a:t>
            </a:r>
          </a:p>
          <a:p>
            <a:pPr marL="114275" lvl="1" indent="0" eaLnBrk="1" hangingPunct="1">
              <a:buNone/>
            </a:pPr>
            <a:r>
              <a:rPr lang="en-US" u="none"/>
              <a:t>Finally, ASME has certified manufacturers of products related to ASME codes and standards in approximately</a:t>
            </a:r>
            <a:r>
              <a:rPr lang="en-US" u="none" baseline="0"/>
              <a:t> </a:t>
            </a:r>
            <a:r>
              <a:rPr lang="en-US" u="none"/>
              <a:t>80 countries.</a:t>
            </a:r>
          </a:p>
          <a:p>
            <a:pPr marL="114275" lvl="1" indent="0" defTabSz="914197" eaLnBrk="1" hangingPunct="1">
              <a:buNone/>
              <a:defRPr/>
            </a:pPr>
            <a:endParaRPr lang="en-US"/>
          </a:p>
        </p:txBody>
      </p:sp>
      <p:sp>
        <p:nvSpPr>
          <p:cNvPr id="4" name="Slide Number Placeholder 3"/>
          <p:cNvSpPr>
            <a:spLocks noGrp="1"/>
          </p:cNvSpPr>
          <p:nvPr>
            <p:ph type="sldNum" sz="quarter" idx="10"/>
          </p:nvPr>
        </p:nvSpPr>
        <p:spPr/>
        <p:txBody>
          <a:bodyPr/>
          <a:lstStyle/>
          <a:p>
            <a:pPr>
              <a:defRPr/>
            </a:pPr>
            <a:fld id="{83E48DBB-187F-4625-94D2-320195BC1BCC}" type="slidenum">
              <a:rPr lang="en-US" smtClean="0">
                <a:solidFill>
                  <a:prstClr val="black"/>
                </a:solidFill>
              </a:rPr>
              <a:pPr>
                <a:defRPr/>
              </a:pPr>
              <a:t>12</a:t>
            </a:fld>
            <a:endParaRPr lang="en-US">
              <a:solidFill>
                <a:prstClr val="black"/>
              </a:solidFill>
            </a:endParaRPr>
          </a:p>
        </p:txBody>
      </p:sp>
    </p:spTree>
    <p:extLst>
      <p:ext uri="{BB962C8B-B14F-4D97-AF65-F5344CB8AC3E}">
        <p14:creationId xmlns:p14="http://schemas.microsoft.com/office/powerpoint/2010/main" val="36185448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p:spPr>
        <p:txBody>
          <a:bodyPr/>
          <a:lstStyle/>
          <a:p>
            <a:r>
              <a:rPr lang="en-US" u="none"/>
              <a:t>There are eight Boards that report to</a:t>
            </a:r>
            <a:r>
              <a:rPr lang="en-US" u="none" baseline="0"/>
              <a:t> the </a:t>
            </a:r>
            <a:r>
              <a:rPr lang="en-US" u="none"/>
              <a:t>Council on Standards and Certification.</a:t>
            </a:r>
            <a:r>
              <a:rPr lang="en-US" u="none" baseline="0"/>
              <a:t> Five Supervisory Boards and the three advisory Boards shown in grey.</a:t>
            </a:r>
          </a:p>
          <a:p>
            <a:r>
              <a:rPr lang="en-US" u="none" baseline="0"/>
              <a:t>The membership on the Council and the responsibilities of these Boards will be discussed briefly in the next several slides. </a:t>
            </a:r>
            <a:endParaRPr lang="en-US" u="none"/>
          </a:p>
        </p:txBody>
      </p:sp>
      <p:sp>
        <p:nvSpPr>
          <p:cNvPr id="63492" name="Slide Number Placeholder 3"/>
          <p:cNvSpPr>
            <a:spLocks noGrp="1"/>
          </p:cNvSpPr>
          <p:nvPr>
            <p:ph type="sldNum" sz="quarter" idx="5"/>
          </p:nvPr>
        </p:nvSpPr>
        <p:spPr>
          <a:noFill/>
        </p:spPr>
        <p:txBody>
          <a:bodyPr/>
          <a:lstStyle>
            <a:lvl1pPr>
              <a:defRPr sz="2400">
                <a:solidFill>
                  <a:schemeClr val="tx1"/>
                </a:solidFill>
                <a:latin typeface="Times"/>
              </a:defRPr>
            </a:lvl1pPr>
            <a:lvl2pPr marL="742786" indent="-285686">
              <a:defRPr sz="2400">
                <a:solidFill>
                  <a:schemeClr val="tx1"/>
                </a:solidFill>
                <a:latin typeface="Times"/>
              </a:defRPr>
            </a:lvl2pPr>
            <a:lvl3pPr marL="1142747" indent="-228550">
              <a:defRPr sz="2400">
                <a:solidFill>
                  <a:schemeClr val="tx1"/>
                </a:solidFill>
                <a:latin typeface="Times"/>
              </a:defRPr>
            </a:lvl3pPr>
            <a:lvl4pPr marL="1599846" indent="-228550">
              <a:defRPr sz="2400">
                <a:solidFill>
                  <a:schemeClr val="tx1"/>
                </a:solidFill>
                <a:latin typeface="Times"/>
              </a:defRPr>
            </a:lvl4pPr>
            <a:lvl5pPr marL="2056945" indent="-228550">
              <a:defRPr sz="2400">
                <a:solidFill>
                  <a:schemeClr val="tx1"/>
                </a:solidFill>
                <a:latin typeface="Times"/>
              </a:defRPr>
            </a:lvl5pPr>
            <a:lvl6pPr marL="2514044" indent="-228550" eaLnBrk="0" fontAlgn="base" hangingPunct="0">
              <a:spcBef>
                <a:spcPct val="0"/>
              </a:spcBef>
              <a:spcAft>
                <a:spcPct val="0"/>
              </a:spcAft>
              <a:defRPr sz="2400">
                <a:solidFill>
                  <a:schemeClr val="tx1"/>
                </a:solidFill>
                <a:latin typeface="Times"/>
              </a:defRPr>
            </a:lvl6pPr>
            <a:lvl7pPr marL="2971142" indent="-228550" eaLnBrk="0" fontAlgn="base" hangingPunct="0">
              <a:spcBef>
                <a:spcPct val="0"/>
              </a:spcBef>
              <a:spcAft>
                <a:spcPct val="0"/>
              </a:spcAft>
              <a:defRPr sz="2400">
                <a:solidFill>
                  <a:schemeClr val="tx1"/>
                </a:solidFill>
                <a:latin typeface="Times"/>
              </a:defRPr>
            </a:lvl7pPr>
            <a:lvl8pPr marL="3428241" indent="-228550" eaLnBrk="0" fontAlgn="base" hangingPunct="0">
              <a:spcBef>
                <a:spcPct val="0"/>
              </a:spcBef>
              <a:spcAft>
                <a:spcPct val="0"/>
              </a:spcAft>
              <a:defRPr sz="2400">
                <a:solidFill>
                  <a:schemeClr val="tx1"/>
                </a:solidFill>
                <a:latin typeface="Times"/>
              </a:defRPr>
            </a:lvl8pPr>
            <a:lvl9pPr marL="3885340" indent="-228550" eaLnBrk="0" fontAlgn="base" hangingPunct="0">
              <a:spcBef>
                <a:spcPct val="0"/>
              </a:spcBef>
              <a:spcAft>
                <a:spcPct val="0"/>
              </a:spcAft>
              <a:defRPr sz="2400">
                <a:solidFill>
                  <a:schemeClr val="tx1"/>
                </a:solidFill>
                <a:latin typeface="Times"/>
              </a:defRPr>
            </a:lvl9pPr>
          </a:lstStyle>
          <a:p>
            <a:fld id="{3D3EA243-9B2A-48E8-8C08-AAB7FEEE1669}" type="slidenum">
              <a:rPr lang="en-US" sz="1300">
                <a:latin typeface="Arial" charset="0"/>
              </a:rPr>
              <a:pPr/>
              <a:t>13</a:t>
            </a:fld>
            <a:endParaRPr lang="en-US" sz="1300">
              <a:latin typeface="Arial" charset="0"/>
            </a:endParaRPr>
          </a:p>
        </p:txBody>
      </p:sp>
    </p:spTree>
    <p:extLst>
      <p:ext uri="{BB962C8B-B14F-4D97-AF65-F5344CB8AC3E}">
        <p14:creationId xmlns:p14="http://schemas.microsoft.com/office/powerpoint/2010/main" val="8336870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86" indent="-285686">
              <a:defRPr sz="2400">
                <a:solidFill>
                  <a:schemeClr val="tx1"/>
                </a:solidFill>
                <a:latin typeface="Times"/>
              </a:defRPr>
            </a:lvl2pPr>
            <a:lvl3pPr marL="1142747" indent="-228550">
              <a:defRPr sz="2400">
                <a:solidFill>
                  <a:schemeClr val="tx1"/>
                </a:solidFill>
                <a:latin typeface="Times"/>
              </a:defRPr>
            </a:lvl3pPr>
            <a:lvl4pPr marL="1599846" indent="-228550">
              <a:defRPr sz="2400">
                <a:solidFill>
                  <a:schemeClr val="tx1"/>
                </a:solidFill>
                <a:latin typeface="Times"/>
              </a:defRPr>
            </a:lvl4pPr>
            <a:lvl5pPr marL="2056945" indent="-228550">
              <a:defRPr sz="2400">
                <a:solidFill>
                  <a:schemeClr val="tx1"/>
                </a:solidFill>
                <a:latin typeface="Times"/>
              </a:defRPr>
            </a:lvl5pPr>
            <a:lvl6pPr marL="2514044" indent="-228550" eaLnBrk="0" fontAlgn="base" hangingPunct="0">
              <a:spcBef>
                <a:spcPct val="0"/>
              </a:spcBef>
              <a:spcAft>
                <a:spcPct val="0"/>
              </a:spcAft>
              <a:defRPr sz="2400">
                <a:solidFill>
                  <a:schemeClr val="tx1"/>
                </a:solidFill>
                <a:latin typeface="Times"/>
              </a:defRPr>
            </a:lvl6pPr>
            <a:lvl7pPr marL="2971142" indent="-228550" eaLnBrk="0" fontAlgn="base" hangingPunct="0">
              <a:spcBef>
                <a:spcPct val="0"/>
              </a:spcBef>
              <a:spcAft>
                <a:spcPct val="0"/>
              </a:spcAft>
              <a:defRPr sz="2400">
                <a:solidFill>
                  <a:schemeClr val="tx1"/>
                </a:solidFill>
                <a:latin typeface="Times"/>
              </a:defRPr>
            </a:lvl7pPr>
            <a:lvl8pPr marL="3428241" indent="-228550" eaLnBrk="0" fontAlgn="base" hangingPunct="0">
              <a:spcBef>
                <a:spcPct val="0"/>
              </a:spcBef>
              <a:spcAft>
                <a:spcPct val="0"/>
              </a:spcAft>
              <a:defRPr sz="2400">
                <a:solidFill>
                  <a:schemeClr val="tx1"/>
                </a:solidFill>
                <a:latin typeface="Times"/>
              </a:defRPr>
            </a:lvl8pPr>
            <a:lvl9pPr marL="3885340" indent="-228550" eaLnBrk="0" fontAlgn="base" hangingPunct="0">
              <a:spcBef>
                <a:spcPct val="0"/>
              </a:spcBef>
              <a:spcAft>
                <a:spcPct val="0"/>
              </a:spcAft>
              <a:defRPr sz="2400">
                <a:solidFill>
                  <a:schemeClr val="tx1"/>
                </a:solidFill>
                <a:latin typeface="Times"/>
              </a:defRPr>
            </a:lvl9pPr>
          </a:lstStyle>
          <a:p>
            <a:fld id="{DC1A3F94-746E-4FEC-B7BB-4CCB19191FB2}" type="slidenum">
              <a:rPr lang="en-US" sz="1300">
                <a:latin typeface="Arial" charset="0"/>
              </a:rPr>
              <a:pPr/>
              <a:t>14</a:t>
            </a:fld>
            <a:endParaRPr lang="en-US" sz="1300">
              <a:latin typeface="Arial" charset="0"/>
            </a:endParaRPr>
          </a:p>
        </p:txBody>
      </p:sp>
      <p:sp>
        <p:nvSpPr>
          <p:cNvPr id="64515" name="Rectangle 2"/>
          <p:cNvSpPr>
            <a:spLocks noGrp="1" noRot="1" noChangeAspect="1" noChangeArrowheads="1" noTextEdit="1"/>
          </p:cNvSpPr>
          <p:nvPr>
            <p:ph type="sldImg"/>
          </p:nvPr>
        </p:nvSpPr>
        <p:spPr>
          <a:xfrm>
            <a:off x="1373188" y="474663"/>
            <a:ext cx="4564062" cy="3422650"/>
          </a:xfrm>
          <a:ln/>
        </p:spPr>
      </p:sp>
      <p:sp>
        <p:nvSpPr>
          <p:cNvPr id="64516" name="Rectangle 3"/>
          <p:cNvSpPr>
            <a:spLocks noGrp="1" noChangeArrowheads="1"/>
          </p:cNvSpPr>
          <p:nvPr>
            <p:ph type="body" idx="1"/>
          </p:nvPr>
        </p:nvSpPr>
        <p:spPr>
          <a:xfrm>
            <a:off x="487365" y="4244975"/>
            <a:ext cx="6338887" cy="4959350"/>
          </a:xfrm>
          <a:noFill/>
        </p:spPr>
        <p:txBody>
          <a:bodyPr/>
          <a:lstStyle/>
          <a:p>
            <a:pPr eaLnBrk="1" hangingPunct="1"/>
            <a:r>
              <a:rPr lang="en-US" u="none" baseline="0"/>
              <a:t>The </a:t>
            </a:r>
            <a:r>
              <a:rPr lang="en-US" u="none"/>
              <a:t>Chair and two Vice Chairs of the Standard</a:t>
            </a:r>
            <a:r>
              <a:rPr lang="en-US" u="none" baseline="0"/>
              <a:t> &amp; Certification Council </a:t>
            </a:r>
            <a:r>
              <a:rPr lang="en-US" u="none"/>
              <a:t>are appointed by the Board</a:t>
            </a:r>
            <a:r>
              <a:rPr lang="en-US" u="none" baseline="0"/>
              <a:t> </a:t>
            </a:r>
            <a:r>
              <a:rPr lang="en-US" u="none"/>
              <a:t>of Governors. </a:t>
            </a:r>
          </a:p>
          <a:p>
            <a:pPr marL="685800" lvl="0" indent="-450850" eaLnBrk="1" hangingPunct="1">
              <a:buFont typeface="Arial" panose="020B0604020202020204" pitchFamily="34" charset="0"/>
              <a:buChar char="•"/>
            </a:pPr>
            <a:r>
              <a:rPr lang="en-US" u="none"/>
              <a:t>The Chair of the Council</a:t>
            </a:r>
            <a:r>
              <a:rPr lang="en-US" u="none" baseline="0"/>
              <a:t> is al</a:t>
            </a:r>
            <a:r>
              <a:rPr lang="en-US" u="none"/>
              <a:t>so</a:t>
            </a:r>
            <a:r>
              <a:rPr lang="en-US" u="none" baseline="0"/>
              <a:t> known as the</a:t>
            </a:r>
            <a:r>
              <a:rPr lang="en-US" u="none"/>
              <a:t> Senior Vice President, Standards and Certification </a:t>
            </a:r>
          </a:p>
          <a:p>
            <a:pPr marL="685800" lvl="0" indent="-450850" eaLnBrk="1" hangingPunct="1">
              <a:buFont typeface="Arial" panose="020B0604020202020204" pitchFamily="34" charset="0"/>
              <a:buChar char="•"/>
            </a:pPr>
            <a:r>
              <a:rPr lang="en-US" u="none"/>
              <a:t>The Vice Chair of Operations who</a:t>
            </a:r>
            <a:r>
              <a:rPr lang="en-US" u="none" baseline="0"/>
              <a:t> will</a:t>
            </a:r>
            <a:r>
              <a:rPr lang="en-US" u="none"/>
              <a:t> also serve as the Chair of the Board on Council Operations (BCO)</a:t>
            </a:r>
          </a:p>
          <a:p>
            <a:pPr marL="914400" lvl="1" indent="-450850" eaLnBrk="1" hangingPunct="1"/>
            <a:endParaRPr lang="en-US" u="sng"/>
          </a:p>
          <a:p>
            <a:pPr eaLnBrk="1" hangingPunct="1"/>
            <a:r>
              <a:rPr lang="en-US"/>
              <a:t>				</a:t>
            </a:r>
          </a:p>
        </p:txBody>
      </p:sp>
    </p:spTree>
    <p:extLst>
      <p:ext uri="{BB962C8B-B14F-4D97-AF65-F5344CB8AC3E}">
        <p14:creationId xmlns:p14="http://schemas.microsoft.com/office/powerpoint/2010/main" val="31225463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86" indent="-285686">
              <a:defRPr sz="2400">
                <a:solidFill>
                  <a:schemeClr val="tx1"/>
                </a:solidFill>
                <a:latin typeface="Times"/>
              </a:defRPr>
            </a:lvl2pPr>
            <a:lvl3pPr marL="1142747" indent="-228550">
              <a:defRPr sz="2400">
                <a:solidFill>
                  <a:schemeClr val="tx1"/>
                </a:solidFill>
                <a:latin typeface="Times"/>
              </a:defRPr>
            </a:lvl3pPr>
            <a:lvl4pPr marL="1599846" indent="-228550">
              <a:defRPr sz="2400">
                <a:solidFill>
                  <a:schemeClr val="tx1"/>
                </a:solidFill>
                <a:latin typeface="Times"/>
              </a:defRPr>
            </a:lvl4pPr>
            <a:lvl5pPr marL="2056945" indent="-228550">
              <a:defRPr sz="2400">
                <a:solidFill>
                  <a:schemeClr val="tx1"/>
                </a:solidFill>
                <a:latin typeface="Times"/>
              </a:defRPr>
            </a:lvl5pPr>
            <a:lvl6pPr marL="2514044" indent="-228550" eaLnBrk="0" fontAlgn="base" hangingPunct="0">
              <a:spcBef>
                <a:spcPct val="0"/>
              </a:spcBef>
              <a:spcAft>
                <a:spcPct val="0"/>
              </a:spcAft>
              <a:defRPr sz="2400">
                <a:solidFill>
                  <a:schemeClr val="tx1"/>
                </a:solidFill>
                <a:latin typeface="Times"/>
              </a:defRPr>
            </a:lvl6pPr>
            <a:lvl7pPr marL="2971142" indent="-228550" eaLnBrk="0" fontAlgn="base" hangingPunct="0">
              <a:spcBef>
                <a:spcPct val="0"/>
              </a:spcBef>
              <a:spcAft>
                <a:spcPct val="0"/>
              </a:spcAft>
              <a:defRPr sz="2400">
                <a:solidFill>
                  <a:schemeClr val="tx1"/>
                </a:solidFill>
                <a:latin typeface="Times"/>
              </a:defRPr>
            </a:lvl7pPr>
            <a:lvl8pPr marL="3428241" indent="-228550" eaLnBrk="0" fontAlgn="base" hangingPunct="0">
              <a:spcBef>
                <a:spcPct val="0"/>
              </a:spcBef>
              <a:spcAft>
                <a:spcPct val="0"/>
              </a:spcAft>
              <a:defRPr sz="2400">
                <a:solidFill>
                  <a:schemeClr val="tx1"/>
                </a:solidFill>
                <a:latin typeface="Times"/>
              </a:defRPr>
            </a:lvl8pPr>
            <a:lvl9pPr marL="3885340" indent="-228550" eaLnBrk="0" fontAlgn="base" hangingPunct="0">
              <a:spcBef>
                <a:spcPct val="0"/>
              </a:spcBef>
              <a:spcAft>
                <a:spcPct val="0"/>
              </a:spcAft>
              <a:defRPr sz="2400">
                <a:solidFill>
                  <a:schemeClr val="tx1"/>
                </a:solidFill>
                <a:latin typeface="Times"/>
              </a:defRPr>
            </a:lvl9pPr>
          </a:lstStyle>
          <a:p>
            <a:fld id="{DC1A3F94-746E-4FEC-B7BB-4CCB19191FB2}" type="slidenum">
              <a:rPr lang="en-US" sz="1300">
                <a:latin typeface="Arial" charset="0"/>
              </a:rPr>
              <a:pPr/>
              <a:t>15</a:t>
            </a:fld>
            <a:endParaRPr lang="en-US" sz="1300">
              <a:latin typeface="Arial" charset="0"/>
            </a:endParaRPr>
          </a:p>
        </p:txBody>
      </p:sp>
      <p:sp>
        <p:nvSpPr>
          <p:cNvPr id="64515" name="Rectangle 2"/>
          <p:cNvSpPr>
            <a:spLocks noGrp="1" noRot="1" noChangeAspect="1" noChangeArrowheads="1" noTextEdit="1"/>
          </p:cNvSpPr>
          <p:nvPr>
            <p:ph type="sldImg"/>
          </p:nvPr>
        </p:nvSpPr>
        <p:spPr>
          <a:xfrm>
            <a:off x="1373188" y="474663"/>
            <a:ext cx="4564062" cy="3422650"/>
          </a:xfrm>
          <a:ln/>
        </p:spPr>
      </p:sp>
      <p:sp>
        <p:nvSpPr>
          <p:cNvPr id="64516" name="Rectangle 3"/>
          <p:cNvSpPr>
            <a:spLocks noGrp="1" noChangeArrowheads="1"/>
          </p:cNvSpPr>
          <p:nvPr>
            <p:ph type="body" idx="1"/>
          </p:nvPr>
        </p:nvSpPr>
        <p:spPr>
          <a:xfrm>
            <a:off x="487365" y="4244975"/>
            <a:ext cx="6338887" cy="4959350"/>
          </a:xfrm>
          <a:noFill/>
        </p:spPr>
        <p:txBody>
          <a:bodyPr/>
          <a:lstStyle/>
          <a:p>
            <a:pPr eaLnBrk="1" hangingPunct="1"/>
            <a:r>
              <a:rPr lang="en-US" u="none"/>
              <a:t>Council Membership Includes:</a:t>
            </a:r>
          </a:p>
          <a:p>
            <a:pPr marL="685800" lvl="0" indent="-450850" eaLnBrk="1" hangingPunct="1">
              <a:spcBef>
                <a:spcPts val="0"/>
              </a:spcBef>
              <a:buFont typeface="Arial" panose="020B0604020202020204" pitchFamily="34" charset="0"/>
              <a:buChar char="•"/>
            </a:pPr>
            <a:r>
              <a:rPr lang="en-US" b="0" u="none"/>
              <a:t>The Chairs of all Supervisory Boards </a:t>
            </a:r>
          </a:p>
          <a:p>
            <a:pPr marL="685800" lvl="0" indent="-450850" eaLnBrk="1" hangingPunct="1">
              <a:spcBef>
                <a:spcPts val="0"/>
              </a:spcBef>
              <a:buFont typeface="Arial" panose="020B0604020202020204" pitchFamily="34" charset="0"/>
              <a:buChar char="•"/>
            </a:pPr>
            <a:r>
              <a:rPr lang="en-US" b="0" u="none"/>
              <a:t>The Chair of the Board on Hearings and Appeals</a:t>
            </a:r>
          </a:p>
          <a:p>
            <a:pPr marL="685800" lvl="0" indent="-450850" eaLnBrk="1" hangingPunct="1">
              <a:spcBef>
                <a:spcPts val="0"/>
              </a:spcBef>
              <a:buFont typeface="Arial" panose="020B0604020202020204" pitchFamily="34" charset="0"/>
              <a:buChar char="•"/>
            </a:pPr>
            <a:r>
              <a:rPr lang="en-US" u="none"/>
              <a:t>Twelve members-at-large</a:t>
            </a:r>
          </a:p>
          <a:p>
            <a:pPr marL="685800" lvl="0" indent="-450850" eaLnBrk="1" hangingPunct="1">
              <a:spcBef>
                <a:spcPts val="0"/>
              </a:spcBef>
              <a:buFont typeface="Arial" panose="020B0604020202020204" pitchFamily="34" charset="0"/>
              <a:buChar char="•"/>
            </a:pPr>
            <a:r>
              <a:rPr lang="en-US"/>
              <a:t>Sr. Managing Director, S&amp;C (non-voting)</a:t>
            </a:r>
          </a:p>
          <a:p>
            <a:pPr marL="685800" lvl="0" indent="-450850" eaLnBrk="1" hangingPunct="1">
              <a:spcBef>
                <a:spcPts val="0"/>
              </a:spcBef>
              <a:buFont typeface="Arial" panose="020B0604020202020204" pitchFamily="34" charset="0"/>
              <a:buChar char="•"/>
            </a:pPr>
            <a:r>
              <a:rPr lang="en-US"/>
              <a:t>Sr. Director, S&amp;C (non-voting)</a:t>
            </a:r>
          </a:p>
          <a:p>
            <a:pPr eaLnBrk="1" hangingPunct="1"/>
            <a:endParaRPr lang="en-US"/>
          </a:p>
          <a:p>
            <a:pPr eaLnBrk="1" hangingPunct="1"/>
            <a:r>
              <a:rPr lang="en-US"/>
              <a:t>			</a:t>
            </a:r>
          </a:p>
        </p:txBody>
      </p:sp>
    </p:spTree>
    <p:extLst>
      <p:ext uri="{BB962C8B-B14F-4D97-AF65-F5344CB8AC3E}">
        <p14:creationId xmlns:p14="http://schemas.microsoft.com/office/powerpoint/2010/main" val="2285051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86" indent="-285686">
              <a:defRPr sz="2400">
                <a:solidFill>
                  <a:schemeClr val="tx1"/>
                </a:solidFill>
                <a:latin typeface="Times"/>
              </a:defRPr>
            </a:lvl2pPr>
            <a:lvl3pPr marL="1142747" indent="-228550">
              <a:defRPr sz="2400">
                <a:solidFill>
                  <a:schemeClr val="tx1"/>
                </a:solidFill>
                <a:latin typeface="Times"/>
              </a:defRPr>
            </a:lvl3pPr>
            <a:lvl4pPr marL="1599846" indent="-228550">
              <a:defRPr sz="2400">
                <a:solidFill>
                  <a:schemeClr val="tx1"/>
                </a:solidFill>
                <a:latin typeface="Times"/>
              </a:defRPr>
            </a:lvl4pPr>
            <a:lvl5pPr marL="2056945" indent="-228550">
              <a:defRPr sz="2400">
                <a:solidFill>
                  <a:schemeClr val="tx1"/>
                </a:solidFill>
                <a:latin typeface="Times"/>
              </a:defRPr>
            </a:lvl5pPr>
            <a:lvl6pPr marL="2514044" indent="-228550" eaLnBrk="0" fontAlgn="base" hangingPunct="0">
              <a:spcBef>
                <a:spcPct val="0"/>
              </a:spcBef>
              <a:spcAft>
                <a:spcPct val="0"/>
              </a:spcAft>
              <a:defRPr sz="2400">
                <a:solidFill>
                  <a:schemeClr val="tx1"/>
                </a:solidFill>
                <a:latin typeface="Times"/>
              </a:defRPr>
            </a:lvl6pPr>
            <a:lvl7pPr marL="2971142" indent="-228550" eaLnBrk="0" fontAlgn="base" hangingPunct="0">
              <a:spcBef>
                <a:spcPct val="0"/>
              </a:spcBef>
              <a:spcAft>
                <a:spcPct val="0"/>
              </a:spcAft>
              <a:defRPr sz="2400">
                <a:solidFill>
                  <a:schemeClr val="tx1"/>
                </a:solidFill>
                <a:latin typeface="Times"/>
              </a:defRPr>
            </a:lvl7pPr>
            <a:lvl8pPr marL="3428241" indent="-228550" eaLnBrk="0" fontAlgn="base" hangingPunct="0">
              <a:spcBef>
                <a:spcPct val="0"/>
              </a:spcBef>
              <a:spcAft>
                <a:spcPct val="0"/>
              </a:spcAft>
              <a:defRPr sz="2400">
                <a:solidFill>
                  <a:schemeClr val="tx1"/>
                </a:solidFill>
                <a:latin typeface="Times"/>
              </a:defRPr>
            </a:lvl8pPr>
            <a:lvl9pPr marL="3885340" indent="-228550" eaLnBrk="0" fontAlgn="base" hangingPunct="0">
              <a:spcBef>
                <a:spcPct val="0"/>
              </a:spcBef>
              <a:spcAft>
                <a:spcPct val="0"/>
              </a:spcAft>
              <a:defRPr sz="2400">
                <a:solidFill>
                  <a:schemeClr val="tx1"/>
                </a:solidFill>
                <a:latin typeface="Times"/>
              </a:defRPr>
            </a:lvl9pPr>
          </a:lstStyle>
          <a:p>
            <a:fld id="{F7D339BC-1EF0-4C87-8FCB-BBDD8668661D}" type="slidenum">
              <a:rPr lang="en-US" sz="1300">
                <a:latin typeface="Arial" charset="0"/>
              </a:rPr>
              <a:pPr/>
              <a:t>16</a:t>
            </a:fld>
            <a:endParaRPr lang="en-US" sz="1300">
              <a:latin typeface="Arial" charset="0"/>
            </a:endParaRPr>
          </a:p>
        </p:txBody>
      </p:sp>
      <p:sp>
        <p:nvSpPr>
          <p:cNvPr id="67587" name="Rectangle 2"/>
          <p:cNvSpPr>
            <a:spLocks noGrp="1" noRot="1" noChangeAspect="1" noChangeArrowheads="1" noTextEdit="1"/>
          </p:cNvSpPr>
          <p:nvPr>
            <p:ph type="sldImg"/>
          </p:nvPr>
        </p:nvSpPr>
        <p:spPr>
          <a:xfrm>
            <a:off x="1373188" y="474663"/>
            <a:ext cx="4564062" cy="3422650"/>
          </a:xfrm>
          <a:ln/>
        </p:spPr>
      </p:sp>
      <p:sp>
        <p:nvSpPr>
          <p:cNvPr id="67588" name="Rectangle 3"/>
          <p:cNvSpPr>
            <a:spLocks noGrp="1" noChangeArrowheads="1"/>
          </p:cNvSpPr>
          <p:nvPr>
            <p:ph type="body" idx="1"/>
          </p:nvPr>
        </p:nvSpPr>
        <p:spPr>
          <a:xfrm>
            <a:off x="487365" y="4244975"/>
            <a:ext cx="6338887" cy="4959350"/>
          </a:xfrm>
          <a:noFill/>
        </p:spPr>
        <p:txBody>
          <a:bodyPr/>
          <a:lstStyle/>
          <a:p>
            <a:pPr eaLnBrk="1" hangingPunct="1"/>
            <a:r>
              <a:rPr lang="en-US"/>
              <a:t>The Advisory Groups are primarily forums for discussion of issues associated with standards development.</a:t>
            </a:r>
            <a:r>
              <a:rPr lang="en-US" baseline="0"/>
              <a:t> They are tasked with </a:t>
            </a:r>
            <a:r>
              <a:rPr lang="en-US"/>
              <a:t>making recommendations for Council on Standards and Certification action in their respective areas and taking action on items delegated by the Council on Standards and Certification.</a:t>
            </a:r>
            <a:endParaRPr lang="en-US" sz="1700"/>
          </a:p>
          <a:p>
            <a:pPr eaLnBrk="1" hangingPunct="1"/>
            <a:endParaRPr lang="en-US"/>
          </a:p>
          <a:p>
            <a:pPr lvl="1" eaLnBrk="1" hangingPunct="1"/>
            <a:r>
              <a:rPr lang="en-US"/>
              <a:t>The Board on Council Operations deals with honors, informational services, legal considerations, procedures and planning; considers action on items delegated by Council on Standards and Certification (e.g., standards committee charters, procedures, personnel).</a:t>
            </a:r>
          </a:p>
          <a:p>
            <a:pPr eaLnBrk="1" hangingPunct="1"/>
            <a:endParaRPr lang="en-US"/>
          </a:p>
          <a:p>
            <a:pPr lvl="1" eaLnBrk="1" hangingPunct="1"/>
            <a:r>
              <a:rPr lang="en-US"/>
              <a:t>The Board on Hearings and Appeals provides a forum for appeals resulting from alleged grievances related to procedural due process in codes, standards and related conformity assessment programs.</a:t>
            </a:r>
            <a:r>
              <a:rPr lang="en-US" baseline="0"/>
              <a:t> </a:t>
            </a:r>
            <a:r>
              <a:rPr lang="en-US"/>
              <a:t>The Board will first evaluate the validity of the alleged grievance to determine whether a hearing should be scheduled.</a:t>
            </a:r>
          </a:p>
          <a:p>
            <a:pPr marL="114300" lvl="1" indent="0" eaLnBrk="1" hangingPunct="1">
              <a:buNone/>
            </a:pPr>
            <a:endParaRPr lang="en-US"/>
          </a:p>
          <a:p>
            <a:pPr marL="235181" lvl="1" indent="-117591" defTabSz="940725" eaLnBrk="1" hangingPunct="1">
              <a:lnSpc>
                <a:spcPct val="80000"/>
              </a:lnSpc>
              <a:defRPr/>
            </a:pPr>
            <a:r>
              <a:rPr lang="en-US"/>
              <a:t>The Technical and Strategic Advisory Board advises the Council on Standards and Certification on trends, implications, strategic issues and planning.</a:t>
            </a:r>
          </a:p>
          <a:p>
            <a:pPr lvl="1" eaLnBrk="1" hangingPunct="1"/>
            <a:endParaRPr lang="en-US"/>
          </a:p>
        </p:txBody>
      </p:sp>
    </p:spTree>
    <p:extLst>
      <p:ext uri="{BB962C8B-B14F-4D97-AF65-F5344CB8AC3E}">
        <p14:creationId xmlns:p14="http://schemas.microsoft.com/office/powerpoint/2010/main" val="14230646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86" indent="-285686">
              <a:defRPr sz="2400">
                <a:solidFill>
                  <a:schemeClr val="tx1"/>
                </a:solidFill>
                <a:latin typeface="Times"/>
              </a:defRPr>
            </a:lvl2pPr>
            <a:lvl3pPr marL="1142747" indent="-228550">
              <a:defRPr sz="2400">
                <a:solidFill>
                  <a:schemeClr val="tx1"/>
                </a:solidFill>
                <a:latin typeface="Times"/>
              </a:defRPr>
            </a:lvl3pPr>
            <a:lvl4pPr marL="1599846" indent="-228550">
              <a:defRPr sz="2400">
                <a:solidFill>
                  <a:schemeClr val="tx1"/>
                </a:solidFill>
                <a:latin typeface="Times"/>
              </a:defRPr>
            </a:lvl4pPr>
            <a:lvl5pPr marL="2056945" indent="-228550">
              <a:defRPr sz="2400">
                <a:solidFill>
                  <a:schemeClr val="tx1"/>
                </a:solidFill>
                <a:latin typeface="Times"/>
              </a:defRPr>
            </a:lvl5pPr>
            <a:lvl6pPr marL="2514044" indent="-228550" eaLnBrk="0" fontAlgn="base" hangingPunct="0">
              <a:spcBef>
                <a:spcPct val="0"/>
              </a:spcBef>
              <a:spcAft>
                <a:spcPct val="0"/>
              </a:spcAft>
              <a:defRPr sz="2400">
                <a:solidFill>
                  <a:schemeClr val="tx1"/>
                </a:solidFill>
                <a:latin typeface="Times"/>
              </a:defRPr>
            </a:lvl6pPr>
            <a:lvl7pPr marL="2971142" indent="-228550" eaLnBrk="0" fontAlgn="base" hangingPunct="0">
              <a:spcBef>
                <a:spcPct val="0"/>
              </a:spcBef>
              <a:spcAft>
                <a:spcPct val="0"/>
              </a:spcAft>
              <a:defRPr sz="2400">
                <a:solidFill>
                  <a:schemeClr val="tx1"/>
                </a:solidFill>
                <a:latin typeface="Times"/>
              </a:defRPr>
            </a:lvl7pPr>
            <a:lvl8pPr marL="3428241" indent="-228550" eaLnBrk="0" fontAlgn="base" hangingPunct="0">
              <a:spcBef>
                <a:spcPct val="0"/>
              </a:spcBef>
              <a:spcAft>
                <a:spcPct val="0"/>
              </a:spcAft>
              <a:defRPr sz="2400">
                <a:solidFill>
                  <a:schemeClr val="tx1"/>
                </a:solidFill>
                <a:latin typeface="Times"/>
              </a:defRPr>
            </a:lvl8pPr>
            <a:lvl9pPr marL="3885340" indent="-228550" eaLnBrk="0" fontAlgn="base" hangingPunct="0">
              <a:spcBef>
                <a:spcPct val="0"/>
              </a:spcBef>
              <a:spcAft>
                <a:spcPct val="0"/>
              </a:spcAft>
              <a:defRPr sz="2400">
                <a:solidFill>
                  <a:schemeClr val="tx1"/>
                </a:solidFill>
                <a:latin typeface="Times"/>
              </a:defRPr>
            </a:lvl9pPr>
          </a:lstStyle>
          <a:p>
            <a:fld id="{0B941E31-5623-4957-8A87-3BA7E1F00DFF}" type="slidenum">
              <a:rPr lang="en-US" sz="1300">
                <a:latin typeface="Arial" charset="0"/>
              </a:rPr>
              <a:pPr/>
              <a:t>17</a:t>
            </a:fld>
            <a:endParaRPr lang="en-US" sz="1300">
              <a:latin typeface="Arial" charset="0"/>
            </a:endParaRPr>
          </a:p>
        </p:txBody>
      </p:sp>
      <p:sp>
        <p:nvSpPr>
          <p:cNvPr id="68611" name="Rectangle 2"/>
          <p:cNvSpPr>
            <a:spLocks noGrp="1" noRot="1" noChangeAspect="1" noChangeArrowheads="1" noTextEdit="1"/>
          </p:cNvSpPr>
          <p:nvPr>
            <p:ph type="sldImg"/>
          </p:nvPr>
        </p:nvSpPr>
        <p:spPr>
          <a:xfrm>
            <a:off x="1373188" y="474663"/>
            <a:ext cx="4564062" cy="3422650"/>
          </a:xfrm>
          <a:ln/>
        </p:spPr>
      </p:sp>
      <p:sp>
        <p:nvSpPr>
          <p:cNvPr id="68612" name="Rectangle 3"/>
          <p:cNvSpPr>
            <a:spLocks noGrp="1" noChangeArrowheads="1"/>
          </p:cNvSpPr>
          <p:nvPr>
            <p:ph type="body" idx="1"/>
          </p:nvPr>
        </p:nvSpPr>
        <p:spPr>
          <a:xfrm>
            <a:off x="487365" y="4244975"/>
            <a:ext cx="6338887" cy="4959350"/>
          </a:xfrm>
          <a:noFill/>
        </p:spPr>
        <p:txBody>
          <a:bodyPr/>
          <a:lstStyle/>
          <a:p>
            <a:pPr eaLnBrk="1" hangingPunct="1">
              <a:spcBef>
                <a:spcPct val="0"/>
              </a:spcBef>
            </a:pPr>
            <a:r>
              <a:rPr lang="en-US"/>
              <a:t>The Supervisory Boards are responsible for creating and supervising the committees that develop new and revised standards. Each</a:t>
            </a:r>
            <a:r>
              <a:rPr lang="en-US" baseline="0"/>
              <a:t> Board is specifically responsible for</a:t>
            </a:r>
            <a:r>
              <a:rPr lang="en-US"/>
              <a:t>:</a:t>
            </a:r>
          </a:p>
          <a:p>
            <a:pPr lvl="1" eaLnBrk="1" hangingPunct="1"/>
            <a:r>
              <a:rPr lang="en-US"/>
              <a:t>approving and discharging committee personnel</a:t>
            </a:r>
          </a:p>
          <a:p>
            <a:pPr lvl="1" eaLnBrk="1" hangingPunct="1"/>
            <a:r>
              <a:rPr lang="en-US"/>
              <a:t>assessing the need for standards and related conformity assessment activities, within their charter </a:t>
            </a:r>
          </a:p>
          <a:p>
            <a:pPr lvl="1" eaLnBrk="1" hangingPunct="1"/>
            <a:r>
              <a:rPr lang="en-US"/>
              <a:t>ensuring that standards committees operate within these procedures and their approved charter, and provide for due process</a:t>
            </a:r>
          </a:p>
          <a:p>
            <a:pPr lvl="1" eaLnBrk="1" hangingPunct="1"/>
            <a:r>
              <a:rPr lang="en-US"/>
              <a:t>providing a forum for hearing appeals </a:t>
            </a:r>
          </a:p>
          <a:p>
            <a:pPr lvl="1" eaLnBrk="1" hangingPunct="1"/>
            <a:r>
              <a:rPr lang="en-US"/>
              <a:t>approving Standards Committee Operating Guides </a:t>
            </a:r>
          </a:p>
          <a:p>
            <a:pPr lvl="1" eaLnBrk="1" hangingPunct="1"/>
            <a:r>
              <a:rPr lang="en-US"/>
              <a:t>ensuring that all ANSI-approved standards, including the accreditation and certification criteria approved by committees under their jurisdiction, were developed under procedures meeting the criteria for American National Standards </a:t>
            </a:r>
          </a:p>
          <a:p>
            <a:pPr marL="117603" lvl="1" indent="0" eaLnBrk="1" hangingPunct="1">
              <a:buNone/>
            </a:pPr>
            <a:endParaRPr lang="en-US"/>
          </a:p>
          <a:p>
            <a:pPr marL="117603" lvl="1" indent="0" eaLnBrk="1" hangingPunct="1">
              <a:buNone/>
            </a:pPr>
            <a:r>
              <a:rPr lang="en-US" u="none"/>
              <a:t>Each Supervisory</a:t>
            </a:r>
            <a:r>
              <a:rPr lang="en-US" u="none" baseline="0"/>
              <a:t> </a:t>
            </a:r>
            <a:r>
              <a:rPr lang="en-US" u="none"/>
              <a:t>Board presides over Standards and Certification </a:t>
            </a:r>
            <a:r>
              <a:rPr lang="en-US" u="none" strike="noStrike"/>
              <a:t>activities </a:t>
            </a:r>
            <a:r>
              <a:rPr lang="en-US" u="none"/>
              <a:t>which focus on a particular area of interest. The areas</a:t>
            </a:r>
            <a:r>
              <a:rPr lang="en-US" u="none" baseline="0"/>
              <a:t> covered by each of the five supervisory Boards will be described in the following slides</a:t>
            </a:r>
            <a:r>
              <a:rPr lang="en-US" u="none"/>
              <a:t>.</a:t>
            </a:r>
          </a:p>
          <a:p>
            <a:pPr eaLnBrk="1" hangingPunct="1"/>
            <a:endParaRPr lang="en-US"/>
          </a:p>
        </p:txBody>
      </p:sp>
    </p:spTree>
    <p:extLst>
      <p:ext uri="{BB962C8B-B14F-4D97-AF65-F5344CB8AC3E}">
        <p14:creationId xmlns:p14="http://schemas.microsoft.com/office/powerpoint/2010/main" val="39713266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86" indent="-285686">
              <a:defRPr sz="2400">
                <a:solidFill>
                  <a:schemeClr val="tx1"/>
                </a:solidFill>
                <a:latin typeface="Times"/>
              </a:defRPr>
            </a:lvl2pPr>
            <a:lvl3pPr marL="1142747" indent="-228550">
              <a:defRPr sz="2400">
                <a:solidFill>
                  <a:schemeClr val="tx1"/>
                </a:solidFill>
                <a:latin typeface="Times"/>
              </a:defRPr>
            </a:lvl3pPr>
            <a:lvl4pPr marL="1599846" indent="-228550">
              <a:defRPr sz="2400">
                <a:solidFill>
                  <a:schemeClr val="tx1"/>
                </a:solidFill>
                <a:latin typeface="Times"/>
              </a:defRPr>
            </a:lvl4pPr>
            <a:lvl5pPr marL="2056945" indent="-228550">
              <a:defRPr sz="2400">
                <a:solidFill>
                  <a:schemeClr val="tx1"/>
                </a:solidFill>
                <a:latin typeface="Times"/>
              </a:defRPr>
            </a:lvl5pPr>
            <a:lvl6pPr marL="2514044" indent="-228550" eaLnBrk="0" fontAlgn="base" hangingPunct="0">
              <a:spcBef>
                <a:spcPct val="0"/>
              </a:spcBef>
              <a:spcAft>
                <a:spcPct val="0"/>
              </a:spcAft>
              <a:defRPr sz="2400">
                <a:solidFill>
                  <a:schemeClr val="tx1"/>
                </a:solidFill>
                <a:latin typeface="Times"/>
              </a:defRPr>
            </a:lvl6pPr>
            <a:lvl7pPr marL="2971142" indent="-228550" eaLnBrk="0" fontAlgn="base" hangingPunct="0">
              <a:spcBef>
                <a:spcPct val="0"/>
              </a:spcBef>
              <a:spcAft>
                <a:spcPct val="0"/>
              </a:spcAft>
              <a:defRPr sz="2400">
                <a:solidFill>
                  <a:schemeClr val="tx1"/>
                </a:solidFill>
                <a:latin typeface="Times"/>
              </a:defRPr>
            </a:lvl7pPr>
            <a:lvl8pPr marL="3428241" indent="-228550" eaLnBrk="0" fontAlgn="base" hangingPunct="0">
              <a:spcBef>
                <a:spcPct val="0"/>
              </a:spcBef>
              <a:spcAft>
                <a:spcPct val="0"/>
              </a:spcAft>
              <a:defRPr sz="2400">
                <a:solidFill>
                  <a:schemeClr val="tx1"/>
                </a:solidFill>
                <a:latin typeface="Times"/>
              </a:defRPr>
            </a:lvl8pPr>
            <a:lvl9pPr marL="3885340" indent="-228550" eaLnBrk="0" fontAlgn="base" hangingPunct="0">
              <a:spcBef>
                <a:spcPct val="0"/>
              </a:spcBef>
              <a:spcAft>
                <a:spcPct val="0"/>
              </a:spcAft>
              <a:defRPr sz="2400">
                <a:solidFill>
                  <a:schemeClr val="tx1"/>
                </a:solidFill>
                <a:latin typeface="Times"/>
              </a:defRPr>
            </a:lvl9pPr>
          </a:lstStyle>
          <a:p>
            <a:fld id="{C09D7DE5-1154-472B-BF6C-74234AAA77A3}" type="slidenum">
              <a:rPr lang="en-US" sz="1300">
                <a:latin typeface="Arial" charset="0"/>
              </a:rPr>
              <a:pPr/>
              <a:t>18</a:t>
            </a:fld>
            <a:endParaRPr lang="en-US" sz="1300">
              <a:latin typeface="Arial" charset="0"/>
            </a:endParaRPr>
          </a:p>
        </p:txBody>
      </p:sp>
      <p:sp>
        <p:nvSpPr>
          <p:cNvPr id="70659" name="Rectangle 2"/>
          <p:cNvSpPr>
            <a:spLocks noGrp="1" noRot="1" noChangeAspect="1" noChangeArrowheads="1" noTextEdit="1"/>
          </p:cNvSpPr>
          <p:nvPr>
            <p:ph type="sldImg"/>
          </p:nvPr>
        </p:nvSpPr>
        <p:spPr>
          <a:xfrm>
            <a:off x="1373188" y="474663"/>
            <a:ext cx="4564062" cy="3422650"/>
          </a:xfrm>
          <a:ln/>
        </p:spPr>
      </p:sp>
      <p:sp>
        <p:nvSpPr>
          <p:cNvPr id="70660" name="Rectangle 3"/>
          <p:cNvSpPr>
            <a:spLocks noGrp="1" noChangeArrowheads="1"/>
          </p:cNvSpPr>
          <p:nvPr>
            <p:ph type="body" idx="1"/>
          </p:nvPr>
        </p:nvSpPr>
        <p:spPr>
          <a:xfrm>
            <a:off x="487365" y="4244975"/>
            <a:ext cx="6338887" cy="4959350"/>
          </a:xfrm>
          <a:noFill/>
        </p:spPr>
        <p:txBody>
          <a:bodyPr/>
          <a:lstStyle/>
          <a:p>
            <a:pPr eaLnBrk="1" hangingPunct="1"/>
            <a:r>
              <a:rPr lang="en-US" sz="1100" b="0" u="none">
                <a:solidFill>
                  <a:schemeClr val="tx1"/>
                </a:solidFill>
              </a:rPr>
              <a:t>The areas of responsibility for the Board on Standardization and Testing includes </a:t>
            </a:r>
            <a:r>
              <a:rPr lang="en-US" sz="1100" b="0" i="0" u="none" kern="1200">
                <a:solidFill>
                  <a:schemeClr val="tx1"/>
                </a:solidFill>
                <a:effectLst/>
                <a:latin typeface="Arial" charset="0"/>
                <a:ea typeface="+mn-ea"/>
                <a:cs typeface="+mn-cs"/>
              </a:rPr>
              <a:t>management and supervision of the </a:t>
            </a:r>
            <a:r>
              <a:rPr lang="en-US" sz="1100" b="0" u="none">
                <a:solidFill>
                  <a:schemeClr val="tx1"/>
                </a:solidFill>
              </a:rPr>
              <a:t>dimensional, design, application, drafting </a:t>
            </a:r>
            <a:r>
              <a:rPr lang="en-US" sz="1100" b="0" u="none" strike="noStrike">
                <a:solidFill>
                  <a:schemeClr val="tx1"/>
                </a:solidFill>
              </a:rPr>
              <a:t>and other </a:t>
            </a:r>
            <a:r>
              <a:rPr lang="en-US" sz="1100" b="0" u="none">
                <a:solidFill>
                  <a:schemeClr val="tx1"/>
                </a:solidFill>
              </a:rPr>
              <a:t>standards, </a:t>
            </a:r>
            <a:r>
              <a:rPr lang="en-US" sz="1100" b="0" u="none" strike="noStrike">
                <a:solidFill>
                  <a:schemeClr val="tx1"/>
                </a:solidFill>
              </a:rPr>
              <a:t>as</a:t>
            </a:r>
            <a:r>
              <a:rPr lang="en-US" sz="1100" b="0" u="none" strike="noStrike" baseline="0">
                <a:solidFill>
                  <a:schemeClr val="tx1"/>
                </a:solidFill>
              </a:rPr>
              <a:t> well the </a:t>
            </a:r>
            <a:r>
              <a:rPr lang="en-US" sz="1100" b="0" u="none" strike="noStrike">
                <a:solidFill>
                  <a:schemeClr val="tx1"/>
                </a:solidFill>
              </a:rPr>
              <a:t>determination of performance of mechanical equipment designed to meet specified criteria of performance and operability (also known as performance</a:t>
            </a:r>
            <a:r>
              <a:rPr lang="en-US" sz="1100" b="0" u="none" strike="noStrike" baseline="0">
                <a:solidFill>
                  <a:schemeClr val="tx1"/>
                </a:solidFill>
              </a:rPr>
              <a:t> test codes)</a:t>
            </a:r>
            <a:r>
              <a:rPr lang="en-US" sz="1100" b="0" u="none" strike="noStrike">
                <a:solidFill>
                  <a:schemeClr val="tx1"/>
                </a:solidFill>
              </a:rPr>
              <a:t>. </a:t>
            </a:r>
          </a:p>
          <a:p>
            <a:pPr eaLnBrk="1" hangingPunct="1"/>
            <a:endParaRPr lang="en-US" sz="1100" b="0" u="none">
              <a:solidFill>
                <a:schemeClr val="tx1"/>
              </a:solidFill>
            </a:endParaRPr>
          </a:p>
          <a:p>
            <a:pPr eaLnBrk="1" hangingPunct="1"/>
            <a:r>
              <a:rPr lang="en-US" sz="1100" b="0" u="none">
                <a:solidFill>
                  <a:schemeClr val="tx1"/>
                </a:solidFill>
              </a:rPr>
              <a:t>Examples of some of the standards developed under</a:t>
            </a:r>
            <a:r>
              <a:rPr lang="en-US" sz="1100" b="0" u="none" baseline="0">
                <a:solidFill>
                  <a:schemeClr val="tx1"/>
                </a:solidFill>
              </a:rPr>
              <a:t> this Board are: </a:t>
            </a:r>
            <a:endParaRPr lang="en-US" sz="1100" b="0" u="none" strike="sngStrike">
              <a:solidFill>
                <a:schemeClr val="tx1"/>
              </a:solidFill>
            </a:endParaRPr>
          </a:p>
          <a:p>
            <a:pPr marL="228600" lvl="1" indent="-114300" eaLnBrk="1" hangingPunct="1">
              <a:buClr>
                <a:schemeClr val="accent2"/>
              </a:buClr>
              <a:buFont typeface="Arial" pitchFamily="34" charset="0"/>
              <a:buChar char="•"/>
            </a:pPr>
            <a:r>
              <a:rPr lang="en-US" sz="1100" b="0" u="none">
                <a:solidFill>
                  <a:schemeClr val="tx1"/>
                </a:solidFill>
              </a:rPr>
              <a:t>A112.19.7M, Whirlpool Bathtub Appliances</a:t>
            </a:r>
          </a:p>
          <a:p>
            <a:pPr marL="228600" lvl="1" indent="-114300" eaLnBrk="1" hangingPunct="1">
              <a:buClr>
                <a:schemeClr val="accent2"/>
              </a:buClr>
              <a:buFont typeface="Arial" pitchFamily="34" charset="0"/>
              <a:buChar char="•"/>
            </a:pPr>
            <a:r>
              <a:rPr lang="en-US" sz="1100" b="0" u="none">
                <a:solidFill>
                  <a:schemeClr val="tx1"/>
                </a:solidFill>
              </a:rPr>
              <a:t>B18.1.1, Small Solid Rivets </a:t>
            </a:r>
            <a:endParaRPr lang="en-US" sz="1100" b="0" u="none" strike="sngStrike">
              <a:solidFill>
                <a:schemeClr val="tx1"/>
              </a:solidFill>
            </a:endParaRPr>
          </a:p>
          <a:p>
            <a:pPr marL="228600" lvl="1" indent="-114300" eaLnBrk="1" hangingPunct="1">
              <a:buClr>
                <a:schemeClr val="accent2"/>
              </a:buClr>
              <a:buFont typeface="Arial" pitchFamily="34" charset="0"/>
              <a:buChar char="•"/>
            </a:pPr>
            <a:r>
              <a:rPr lang="en-US" sz="1100" b="0" u="none">
                <a:solidFill>
                  <a:schemeClr val="tx1"/>
                </a:solidFill>
              </a:rPr>
              <a:t>MUS-1, Use of Unmanned Aircraft Systems (UAS) for Inspections</a:t>
            </a:r>
          </a:p>
          <a:p>
            <a:pPr marL="228600" lvl="1" indent="-114300" eaLnBrk="1" hangingPunct="1">
              <a:buClr>
                <a:schemeClr val="accent2"/>
              </a:buClr>
              <a:buFont typeface="Arial" pitchFamily="34" charset="0"/>
              <a:buChar char="•"/>
            </a:pPr>
            <a:r>
              <a:rPr lang="en-US" sz="1100" b="0" u="none">
                <a:solidFill>
                  <a:schemeClr val="tx1"/>
                </a:solidFill>
              </a:rPr>
              <a:t>V&amp;V 20, Verification and Validation in Computational Fluid Dynamics and Heat Transfer</a:t>
            </a:r>
          </a:p>
          <a:p>
            <a:pPr marL="228600" lvl="1" indent="-114300" eaLnBrk="1" hangingPunct="1">
              <a:buClr>
                <a:schemeClr val="accent2"/>
              </a:buClr>
              <a:buFont typeface="Arial" pitchFamily="34" charset="0"/>
              <a:buChar char="•"/>
            </a:pPr>
            <a:r>
              <a:rPr lang="en-US" sz="1100" b="0" u="none">
                <a:solidFill>
                  <a:schemeClr val="tx1"/>
                </a:solidFill>
              </a:rPr>
              <a:t>Y14.5M, Dimensioning and Tolerancing</a:t>
            </a:r>
          </a:p>
          <a:p>
            <a:pPr marL="171450" indent="-171450" eaLnBrk="1" hangingPunct="1">
              <a:buFont typeface="Arial" panose="020B0604020202020204" pitchFamily="34" charset="0"/>
              <a:buChar char="•"/>
            </a:pPr>
            <a:endParaRPr lang="en-US" sz="1100" b="0" u="none">
              <a:solidFill>
                <a:schemeClr val="tx1"/>
              </a:solidFill>
            </a:endParaRPr>
          </a:p>
        </p:txBody>
      </p:sp>
    </p:spTree>
    <p:extLst>
      <p:ext uri="{BB962C8B-B14F-4D97-AF65-F5344CB8AC3E}">
        <p14:creationId xmlns:p14="http://schemas.microsoft.com/office/powerpoint/2010/main" val="38739297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86" indent="-285686">
              <a:defRPr sz="2400">
                <a:solidFill>
                  <a:schemeClr val="tx1"/>
                </a:solidFill>
                <a:latin typeface="Times"/>
              </a:defRPr>
            </a:lvl2pPr>
            <a:lvl3pPr marL="1142747" indent="-228550">
              <a:defRPr sz="2400">
                <a:solidFill>
                  <a:schemeClr val="tx1"/>
                </a:solidFill>
                <a:latin typeface="Times"/>
              </a:defRPr>
            </a:lvl3pPr>
            <a:lvl4pPr marL="1599846" indent="-228550">
              <a:defRPr sz="2400">
                <a:solidFill>
                  <a:schemeClr val="tx1"/>
                </a:solidFill>
                <a:latin typeface="Times"/>
              </a:defRPr>
            </a:lvl4pPr>
            <a:lvl5pPr marL="2056945" indent="-228550">
              <a:defRPr sz="2400">
                <a:solidFill>
                  <a:schemeClr val="tx1"/>
                </a:solidFill>
                <a:latin typeface="Times"/>
              </a:defRPr>
            </a:lvl5pPr>
            <a:lvl6pPr marL="2514044" indent="-228550" eaLnBrk="0" fontAlgn="base" hangingPunct="0">
              <a:spcBef>
                <a:spcPct val="0"/>
              </a:spcBef>
              <a:spcAft>
                <a:spcPct val="0"/>
              </a:spcAft>
              <a:defRPr sz="2400">
                <a:solidFill>
                  <a:schemeClr val="tx1"/>
                </a:solidFill>
                <a:latin typeface="Times"/>
              </a:defRPr>
            </a:lvl6pPr>
            <a:lvl7pPr marL="2971142" indent="-228550" eaLnBrk="0" fontAlgn="base" hangingPunct="0">
              <a:spcBef>
                <a:spcPct val="0"/>
              </a:spcBef>
              <a:spcAft>
                <a:spcPct val="0"/>
              </a:spcAft>
              <a:defRPr sz="2400">
                <a:solidFill>
                  <a:schemeClr val="tx1"/>
                </a:solidFill>
                <a:latin typeface="Times"/>
              </a:defRPr>
            </a:lvl7pPr>
            <a:lvl8pPr marL="3428241" indent="-228550" eaLnBrk="0" fontAlgn="base" hangingPunct="0">
              <a:spcBef>
                <a:spcPct val="0"/>
              </a:spcBef>
              <a:spcAft>
                <a:spcPct val="0"/>
              </a:spcAft>
              <a:defRPr sz="2400">
                <a:solidFill>
                  <a:schemeClr val="tx1"/>
                </a:solidFill>
                <a:latin typeface="Times"/>
              </a:defRPr>
            </a:lvl8pPr>
            <a:lvl9pPr marL="3885340" indent="-228550" eaLnBrk="0" fontAlgn="base" hangingPunct="0">
              <a:spcBef>
                <a:spcPct val="0"/>
              </a:spcBef>
              <a:spcAft>
                <a:spcPct val="0"/>
              </a:spcAft>
              <a:defRPr sz="2400">
                <a:solidFill>
                  <a:schemeClr val="tx1"/>
                </a:solidFill>
                <a:latin typeface="Times"/>
              </a:defRPr>
            </a:lvl9pPr>
          </a:lstStyle>
          <a:p>
            <a:fld id="{AA93AEA9-D8A3-4B40-B269-C4D239445AE5}" type="slidenum">
              <a:rPr lang="en-US" sz="1300">
                <a:latin typeface="Arial" charset="0"/>
              </a:rPr>
              <a:pPr/>
              <a:t>1</a:t>
            </a:fld>
            <a:endParaRPr lang="en-US" sz="1300">
              <a:latin typeface="Arial" charset="0"/>
            </a:endParaRPr>
          </a:p>
        </p:txBody>
      </p:sp>
      <p:sp>
        <p:nvSpPr>
          <p:cNvPr id="47107" name="Rectangle 2"/>
          <p:cNvSpPr>
            <a:spLocks noGrp="1" noRot="1" noChangeAspect="1" noChangeArrowheads="1" noTextEdit="1"/>
          </p:cNvSpPr>
          <p:nvPr>
            <p:ph type="sldImg"/>
          </p:nvPr>
        </p:nvSpPr>
        <p:spPr>
          <a:xfrm>
            <a:off x="1347788" y="477838"/>
            <a:ext cx="4595812" cy="3446462"/>
          </a:xfrm>
          <a:ln/>
        </p:spPr>
      </p:sp>
      <p:sp>
        <p:nvSpPr>
          <p:cNvPr id="47108" name="Rectangle 3"/>
          <p:cNvSpPr>
            <a:spLocks noGrp="1" noChangeArrowheads="1"/>
          </p:cNvSpPr>
          <p:nvPr>
            <p:ph type="body" idx="1"/>
          </p:nvPr>
        </p:nvSpPr>
        <p:spPr>
          <a:xfrm>
            <a:off x="539752" y="4270377"/>
            <a:ext cx="6227763" cy="4991100"/>
          </a:xfrm>
          <a:noFill/>
        </p:spPr>
        <p:txBody>
          <a:bodyPr lIns="96303" tIns="48153" rIns="96303" bIns="48153"/>
          <a:lstStyle/>
          <a:p>
            <a:pPr eaLnBrk="1" hangingPunct="1"/>
            <a:endParaRPr lang="en-US"/>
          </a:p>
        </p:txBody>
      </p:sp>
    </p:spTree>
    <p:extLst>
      <p:ext uri="{BB962C8B-B14F-4D97-AF65-F5344CB8AC3E}">
        <p14:creationId xmlns:p14="http://schemas.microsoft.com/office/powerpoint/2010/main" val="23644805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86" indent="-285686">
              <a:defRPr sz="2400">
                <a:solidFill>
                  <a:schemeClr val="tx1"/>
                </a:solidFill>
                <a:latin typeface="Times"/>
              </a:defRPr>
            </a:lvl2pPr>
            <a:lvl3pPr marL="1142747" indent="-228550">
              <a:defRPr sz="2400">
                <a:solidFill>
                  <a:schemeClr val="tx1"/>
                </a:solidFill>
                <a:latin typeface="Times"/>
              </a:defRPr>
            </a:lvl3pPr>
            <a:lvl4pPr marL="1599846" indent="-228550">
              <a:defRPr sz="2400">
                <a:solidFill>
                  <a:schemeClr val="tx1"/>
                </a:solidFill>
                <a:latin typeface="Times"/>
              </a:defRPr>
            </a:lvl4pPr>
            <a:lvl5pPr marL="2056945" indent="-228550">
              <a:defRPr sz="2400">
                <a:solidFill>
                  <a:schemeClr val="tx1"/>
                </a:solidFill>
                <a:latin typeface="Times"/>
              </a:defRPr>
            </a:lvl5pPr>
            <a:lvl6pPr marL="2514044" indent="-228550" eaLnBrk="0" fontAlgn="base" hangingPunct="0">
              <a:spcBef>
                <a:spcPct val="0"/>
              </a:spcBef>
              <a:spcAft>
                <a:spcPct val="0"/>
              </a:spcAft>
              <a:defRPr sz="2400">
                <a:solidFill>
                  <a:schemeClr val="tx1"/>
                </a:solidFill>
                <a:latin typeface="Times"/>
              </a:defRPr>
            </a:lvl6pPr>
            <a:lvl7pPr marL="2971142" indent="-228550" eaLnBrk="0" fontAlgn="base" hangingPunct="0">
              <a:spcBef>
                <a:spcPct val="0"/>
              </a:spcBef>
              <a:spcAft>
                <a:spcPct val="0"/>
              </a:spcAft>
              <a:defRPr sz="2400">
                <a:solidFill>
                  <a:schemeClr val="tx1"/>
                </a:solidFill>
                <a:latin typeface="Times"/>
              </a:defRPr>
            </a:lvl7pPr>
            <a:lvl8pPr marL="3428241" indent="-228550" eaLnBrk="0" fontAlgn="base" hangingPunct="0">
              <a:spcBef>
                <a:spcPct val="0"/>
              </a:spcBef>
              <a:spcAft>
                <a:spcPct val="0"/>
              </a:spcAft>
              <a:defRPr sz="2400">
                <a:solidFill>
                  <a:schemeClr val="tx1"/>
                </a:solidFill>
                <a:latin typeface="Times"/>
              </a:defRPr>
            </a:lvl8pPr>
            <a:lvl9pPr marL="3885340" indent="-228550" eaLnBrk="0" fontAlgn="base" hangingPunct="0">
              <a:spcBef>
                <a:spcPct val="0"/>
              </a:spcBef>
              <a:spcAft>
                <a:spcPct val="0"/>
              </a:spcAft>
              <a:defRPr sz="2400">
                <a:solidFill>
                  <a:schemeClr val="tx1"/>
                </a:solidFill>
                <a:latin typeface="Times"/>
              </a:defRPr>
            </a:lvl9pPr>
          </a:lstStyle>
          <a:p>
            <a:fld id="{F4FA960F-0130-4CDA-B0AB-0D56B7714CAE}" type="slidenum">
              <a:rPr lang="en-US" sz="1300">
                <a:latin typeface="Arial" charset="0"/>
              </a:rPr>
              <a:pPr/>
              <a:t>19</a:t>
            </a:fld>
            <a:endParaRPr lang="en-US" sz="1300">
              <a:latin typeface="Arial" charset="0"/>
            </a:endParaRPr>
          </a:p>
        </p:txBody>
      </p:sp>
      <p:sp>
        <p:nvSpPr>
          <p:cNvPr id="71683" name="Rectangle 2"/>
          <p:cNvSpPr>
            <a:spLocks noGrp="1" noRot="1" noChangeAspect="1" noChangeArrowheads="1" noTextEdit="1"/>
          </p:cNvSpPr>
          <p:nvPr>
            <p:ph type="sldImg"/>
          </p:nvPr>
        </p:nvSpPr>
        <p:spPr>
          <a:xfrm>
            <a:off x="1373188" y="474663"/>
            <a:ext cx="4564062" cy="3422650"/>
          </a:xfrm>
          <a:ln/>
        </p:spPr>
      </p:sp>
      <p:sp>
        <p:nvSpPr>
          <p:cNvPr id="71684" name="Rectangle 3"/>
          <p:cNvSpPr>
            <a:spLocks noGrp="1" noChangeArrowheads="1"/>
          </p:cNvSpPr>
          <p:nvPr>
            <p:ph type="body" idx="1"/>
          </p:nvPr>
        </p:nvSpPr>
        <p:spPr>
          <a:xfrm>
            <a:off x="487365" y="4244977"/>
            <a:ext cx="6338887" cy="4433888"/>
          </a:xfrm>
          <a:noFill/>
        </p:spPr>
        <p:txBody>
          <a:bodyPr/>
          <a:lstStyle/>
          <a:p>
            <a:pPr marL="117591" lvl="1" indent="0" eaLnBrk="1" hangingPunct="1">
              <a:buClr>
                <a:schemeClr val="tx1"/>
              </a:buClr>
              <a:buNone/>
            </a:pPr>
            <a:r>
              <a:rPr lang="en-US" u="none"/>
              <a:t>Safety Codes and Standards</a:t>
            </a:r>
            <a:r>
              <a:rPr lang="en-US" u="none" baseline="0"/>
              <a:t> </a:t>
            </a:r>
            <a:r>
              <a:rPr lang="en-US" u="none"/>
              <a:t>address the safety requirements in the construction, installation, operation, inspection and maintenance of cranes, elevators, escalators and similar equipment.</a:t>
            </a:r>
            <a:r>
              <a:rPr lang="en-US" u="none" baseline="0"/>
              <a:t> </a:t>
            </a:r>
          </a:p>
          <a:p>
            <a:pPr marL="117591" lvl="1" indent="0" eaLnBrk="1" hangingPunct="1">
              <a:buClr>
                <a:schemeClr val="tx1"/>
              </a:buClr>
              <a:buNone/>
            </a:pPr>
            <a:endParaRPr lang="en-US" u="none" baseline="0"/>
          </a:p>
          <a:p>
            <a:pPr marL="117591" lvl="1" indent="0" eaLnBrk="1" hangingPunct="1">
              <a:buClr>
                <a:schemeClr val="tx1"/>
              </a:buClr>
              <a:buNone/>
            </a:pPr>
            <a:r>
              <a:rPr lang="en-US" u="none"/>
              <a:t>Examples of some of the standards developed under</a:t>
            </a:r>
            <a:r>
              <a:rPr lang="en-US" u="none" baseline="0"/>
              <a:t> this Board are:</a:t>
            </a:r>
            <a:endParaRPr lang="en-US" u="none"/>
          </a:p>
          <a:p>
            <a:pPr marL="457200" lvl="2" indent="-114300" eaLnBrk="1" hangingPunct="1">
              <a:buClr>
                <a:schemeClr val="accent2"/>
              </a:buClr>
              <a:buFont typeface="Arial" pitchFamily="34" charset="0"/>
              <a:buChar char="•"/>
            </a:pPr>
            <a:r>
              <a:rPr lang="en-US" u="none"/>
              <a:t>A17.1, Safety Code for Elevators and Escalators</a:t>
            </a:r>
          </a:p>
          <a:p>
            <a:pPr marL="457200" lvl="2" indent="-114300" eaLnBrk="1" hangingPunct="1">
              <a:buClr>
                <a:schemeClr val="accent2"/>
              </a:buClr>
              <a:buFont typeface="Arial" pitchFamily="34" charset="0"/>
              <a:buChar char="•"/>
            </a:pPr>
            <a:r>
              <a:rPr lang="en-US" u="none"/>
              <a:t>B30.5, Safety Standard for Mobile and Locomotive Cranes</a:t>
            </a:r>
          </a:p>
          <a:p>
            <a:pPr marL="457200" lvl="2" indent="-114300" eaLnBrk="1" hangingPunct="1">
              <a:buClr>
                <a:schemeClr val="accent2"/>
              </a:buClr>
              <a:buFont typeface="Arial" pitchFamily="34" charset="0"/>
              <a:buChar char="•"/>
            </a:pPr>
            <a:r>
              <a:rPr lang="en-US" u="none"/>
              <a:t>CSD-1, Safety Standard for Controls and Safety Devices for Automatically Fired Boilers</a:t>
            </a:r>
          </a:p>
          <a:p>
            <a:pPr marL="457200" lvl="2" indent="-114300" eaLnBrk="1" hangingPunct="1">
              <a:buClr>
                <a:schemeClr val="accent2"/>
              </a:buClr>
              <a:buFont typeface="Arial" pitchFamily="34" charset="0"/>
              <a:buChar char="•"/>
            </a:pPr>
            <a:r>
              <a:rPr lang="en-US" u="none"/>
              <a:t>RT-2, Safety Standard for Structural Requirements for Heavy Rail Transit Vehicles</a:t>
            </a:r>
          </a:p>
          <a:p>
            <a:pPr marL="457200" marR="0" lvl="2" indent="-114300" algn="l" defTabSz="914400" rtl="0" eaLnBrk="1" fontAlgn="base" latinLnBrk="0" hangingPunct="1">
              <a:lnSpc>
                <a:spcPct val="100000"/>
              </a:lnSpc>
              <a:spcBef>
                <a:spcPct val="30000"/>
              </a:spcBef>
              <a:spcAft>
                <a:spcPct val="0"/>
              </a:spcAft>
              <a:buClr>
                <a:schemeClr val="accent2"/>
              </a:buClr>
              <a:buSzTx/>
              <a:buFont typeface="Arial" pitchFamily="34" charset="0"/>
              <a:buChar char="•"/>
              <a:tabLst/>
              <a:defRPr/>
            </a:pPr>
            <a:r>
              <a:rPr lang="en-US"/>
              <a:t>TES-1, Safety Standard for Thermal Energy Storage Systems: Molten Salt</a:t>
            </a:r>
          </a:p>
          <a:p>
            <a:pPr marL="457200" lvl="2" indent="-114300" eaLnBrk="1" hangingPunct="1">
              <a:buClr>
                <a:schemeClr val="accent2"/>
              </a:buClr>
              <a:buFont typeface="Arial" pitchFamily="34" charset="0"/>
              <a:buChar char="•"/>
            </a:pPr>
            <a:endParaRPr lang="en-US" u="none"/>
          </a:p>
          <a:p>
            <a:pPr eaLnBrk="1" hangingPunct="1">
              <a:buClr>
                <a:srgbClr val="FFFFFF"/>
              </a:buClr>
            </a:pPr>
            <a:endParaRPr lang="en-US"/>
          </a:p>
          <a:p>
            <a:pPr eaLnBrk="1" hangingPunct="1"/>
            <a:endParaRPr lang="en-US" b="1"/>
          </a:p>
        </p:txBody>
      </p:sp>
    </p:spTree>
    <p:extLst>
      <p:ext uri="{BB962C8B-B14F-4D97-AF65-F5344CB8AC3E}">
        <p14:creationId xmlns:p14="http://schemas.microsoft.com/office/powerpoint/2010/main" val="24988830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86" indent="-285686">
              <a:defRPr sz="2400">
                <a:solidFill>
                  <a:schemeClr val="tx1"/>
                </a:solidFill>
                <a:latin typeface="Times"/>
              </a:defRPr>
            </a:lvl2pPr>
            <a:lvl3pPr marL="1142747" indent="-228550">
              <a:defRPr sz="2400">
                <a:solidFill>
                  <a:schemeClr val="tx1"/>
                </a:solidFill>
                <a:latin typeface="Times"/>
              </a:defRPr>
            </a:lvl3pPr>
            <a:lvl4pPr marL="1599846" indent="-228550">
              <a:defRPr sz="2400">
                <a:solidFill>
                  <a:schemeClr val="tx1"/>
                </a:solidFill>
                <a:latin typeface="Times"/>
              </a:defRPr>
            </a:lvl4pPr>
            <a:lvl5pPr marL="2056945" indent="-228550">
              <a:defRPr sz="2400">
                <a:solidFill>
                  <a:schemeClr val="tx1"/>
                </a:solidFill>
                <a:latin typeface="Times"/>
              </a:defRPr>
            </a:lvl5pPr>
            <a:lvl6pPr marL="2514044" indent="-228550" eaLnBrk="0" fontAlgn="base" hangingPunct="0">
              <a:spcBef>
                <a:spcPct val="0"/>
              </a:spcBef>
              <a:spcAft>
                <a:spcPct val="0"/>
              </a:spcAft>
              <a:defRPr sz="2400">
                <a:solidFill>
                  <a:schemeClr val="tx1"/>
                </a:solidFill>
                <a:latin typeface="Times"/>
              </a:defRPr>
            </a:lvl6pPr>
            <a:lvl7pPr marL="2971142" indent="-228550" eaLnBrk="0" fontAlgn="base" hangingPunct="0">
              <a:spcBef>
                <a:spcPct val="0"/>
              </a:spcBef>
              <a:spcAft>
                <a:spcPct val="0"/>
              </a:spcAft>
              <a:defRPr sz="2400">
                <a:solidFill>
                  <a:schemeClr val="tx1"/>
                </a:solidFill>
                <a:latin typeface="Times"/>
              </a:defRPr>
            </a:lvl7pPr>
            <a:lvl8pPr marL="3428241" indent="-228550" eaLnBrk="0" fontAlgn="base" hangingPunct="0">
              <a:spcBef>
                <a:spcPct val="0"/>
              </a:spcBef>
              <a:spcAft>
                <a:spcPct val="0"/>
              </a:spcAft>
              <a:defRPr sz="2400">
                <a:solidFill>
                  <a:schemeClr val="tx1"/>
                </a:solidFill>
                <a:latin typeface="Times"/>
              </a:defRPr>
            </a:lvl8pPr>
            <a:lvl9pPr marL="3885340" indent="-228550" eaLnBrk="0" fontAlgn="base" hangingPunct="0">
              <a:spcBef>
                <a:spcPct val="0"/>
              </a:spcBef>
              <a:spcAft>
                <a:spcPct val="0"/>
              </a:spcAft>
              <a:defRPr sz="2400">
                <a:solidFill>
                  <a:schemeClr val="tx1"/>
                </a:solidFill>
                <a:latin typeface="Times"/>
              </a:defRPr>
            </a:lvl9pPr>
          </a:lstStyle>
          <a:p>
            <a:fld id="{5825ACAB-3FAE-4311-AEFE-1B63F427D7DF}" type="slidenum">
              <a:rPr lang="en-US" sz="1300">
                <a:latin typeface="Arial" charset="0"/>
              </a:rPr>
              <a:pPr/>
              <a:t>20</a:t>
            </a:fld>
            <a:endParaRPr lang="en-US" sz="1300">
              <a:latin typeface="Arial" charset="0"/>
            </a:endParaRPr>
          </a:p>
        </p:txBody>
      </p:sp>
      <p:sp>
        <p:nvSpPr>
          <p:cNvPr id="72707" name="Rectangle 2"/>
          <p:cNvSpPr>
            <a:spLocks noGrp="1" noRot="1" noChangeAspect="1" noChangeArrowheads="1" noTextEdit="1"/>
          </p:cNvSpPr>
          <p:nvPr>
            <p:ph type="sldImg"/>
          </p:nvPr>
        </p:nvSpPr>
        <p:spPr>
          <a:xfrm>
            <a:off x="1373188" y="474663"/>
            <a:ext cx="4564062" cy="3422650"/>
          </a:xfrm>
          <a:ln/>
        </p:spPr>
      </p:sp>
      <p:sp>
        <p:nvSpPr>
          <p:cNvPr id="72708" name="Rectangle 3"/>
          <p:cNvSpPr>
            <a:spLocks noGrp="1" noChangeArrowheads="1"/>
          </p:cNvSpPr>
          <p:nvPr>
            <p:ph type="body" idx="1"/>
          </p:nvPr>
        </p:nvSpPr>
        <p:spPr>
          <a:xfrm>
            <a:off x="487365" y="4244975"/>
            <a:ext cx="6338887" cy="4959350"/>
          </a:xfrm>
          <a:noFill/>
        </p:spPr>
        <p:txBody>
          <a:bodyPr/>
          <a:lstStyle/>
          <a:p>
            <a:pPr marL="117591" lvl="1" indent="0" eaLnBrk="1" hangingPunct="1">
              <a:buNone/>
            </a:pPr>
            <a:r>
              <a:rPr lang="en-US">
                <a:solidFill>
                  <a:schemeClr val="tx1"/>
                </a:solidFill>
              </a:rPr>
              <a:t>Pressure </a:t>
            </a:r>
            <a:r>
              <a:rPr lang="en-US" u="none">
                <a:solidFill>
                  <a:schemeClr val="tx1"/>
                </a:solidFill>
              </a:rPr>
              <a:t>Technology covers rules governing the design, fabrication and inspection of non-nuclear pressure-containing equipment. </a:t>
            </a:r>
          </a:p>
          <a:p>
            <a:pPr marL="117591" lvl="1" indent="0" eaLnBrk="1" hangingPunct="1">
              <a:buNone/>
            </a:pPr>
            <a:endParaRPr lang="en-US" u="none">
              <a:solidFill>
                <a:schemeClr val="tx1"/>
              </a:solidFill>
            </a:endParaRPr>
          </a:p>
          <a:p>
            <a:pPr marL="117591" lvl="1" indent="0" eaLnBrk="1" hangingPunct="1">
              <a:buNone/>
            </a:pPr>
            <a:r>
              <a:rPr lang="en-US" u="none">
                <a:solidFill>
                  <a:schemeClr val="tx1"/>
                </a:solidFill>
              </a:rPr>
              <a:t>Examples of some of the standards developed under</a:t>
            </a:r>
            <a:r>
              <a:rPr lang="en-US" u="none" baseline="0">
                <a:solidFill>
                  <a:schemeClr val="tx1"/>
                </a:solidFill>
              </a:rPr>
              <a:t> this Board are:</a:t>
            </a:r>
          </a:p>
          <a:p>
            <a:pPr marL="571500" lvl="0" indent="-342900">
              <a:spcBef>
                <a:spcPct val="20000"/>
              </a:spcBef>
              <a:buClr>
                <a:schemeClr val="accent2"/>
              </a:buClr>
              <a:buFont typeface="Arial" pitchFamily="34" charset="0"/>
              <a:buChar char="•"/>
            </a:pPr>
            <a:r>
              <a:rPr lang="en-US" sz="1100" u="none" kern="1200">
                <a:solidFill>
                  <a:schemeClr val="tx1"/>
                </a:solidFill>
                <a:latin typeface="Arial" charset="0"/>
                <a:ea typeface="+mn-ea"/>
                <a:cs typeface="+mn-cs"/>
              </a:rPr>
              <a:t>B16.5, Pipe Flanges and Flanged Fittings </a:t>
            </a:r>
            <a:r>
              <a:rPr lang="en-US" sz="1100" u="none" strike="sngStrike" kern="1200">
                <a:solidFill>
                  <a:schemeClr val="tx1"/>
                </a:solidFill>
                <a:latin typeface="Arial" charset="0"/>
                <a:ea typeface="+mn-ea"/>
                <a:cs typeface="+mn-cs"/>
              </a:rPr>
              <a:t> </a:t>
            </a:r>
          </a:p>
          <a:p>
            <a:pPr marL="571500" lvl="0" indent="-342900">
              <a:spcBef>
                <a:spcPct val="20000"/>
              </a:spcBef>
              <a:buClr>
                <a:schemeClr val="accent2"/>
              </a:buClr>
              <a:buFont typeface="Arial" pitchFamily="34" charset="0"/>
              <a:buChar char="•"/>
            </a:pPr>
            <a:r>
              <a:rPr lang="en-US" sz="1100" u="none" kern="1200">
                <a:solidFill>
                  <a:schemeClr val="tx1"/>
                </a:solidFill>
                <a:latin typeface="Arial" charset="0"/>
                <a:ea typeface="+mn-ea"/>
                <a:cs typeface="+mn-cs"/>
              </a:rPr>
              <a:t>B31.1, Power Piping</a:t>
            </a:r>
            <a:endParaRPr lang="en-US" sz="1100" u="none" strike="sngStrike" kern="1200">
              <a:solidFill>
                <a:schemeClr val="tx1"/>
              </a:solidFill>
              <a:latin typeface="Arial" charset="0"/>
              <a:ea typeface="+mn-ea"/>
              <a:cs typeface="+mn-cs"/>
            </a:endParaRPr>
          </a:p>
          <a:p>
            <a:pPr marL="571500" lvl="0" indent="-342900">
              <a:spcBef>
                <a:spcPct val="20000"/>
              </a:spcBef>
              <a:buClr>
                <a:schemeClr val="accent2"/>
              </a:buClr>
              <a:buFont typeface="Arial" pitchFamily="34" charset="0"/>
              <a:buChar char="•"/>
            </a:pPr>
            <a:r>
              <a:rPr lang="en-US" sz="1100" u="none" kern="1200">
                <a:solidFill>
                  <a:schemeClr val="tx1"/>
                </a:solidFill>
                <a:latin typeface="Arial" charset="0"/>
                <a:ea typeface="+mn-ea"/>
                <a:cs typeface="+mn-cs"/>
              </a:rPr>
              <a:t>BPE, Bioprocessing Equipment </a:t>
            </a:r>
            <a:r>
              <a:rPr lang="en-US" sz="1100" u="none" strike="sngStrike" kern="1200">
                <a:solidFill>
                  <a:schemeClr val="tx1"/>
                </a:solidFill>
                <a:latin typeface="Arial" charset="0"/>
                <a:ea typeface="+mn-ea"/>
                <a:cs typeface="+mn-cs"/>
              </a:rPr>
              <a:t> </a:t>
            </a:r>
          </a:p>
          <a:p>
            <a:pPr marL="571500" lvl="0" indent="-342900">
              <a:spcBef>
                <a:spcPct val="20000"/>
              </a:spcBef>
              <a:buClr>
                <a:schemeClr val="accent2"/>
              </a:buClr>
              <a:buFont typeface="Arial" pitchFamily="34" charset="0"/>
              <a:buChar char="•"/>
            </a:pPr>
            <a:r>
              <a:rPr lang="en-US" sz="1100" u="none" kern="1200">
                <a:solidFill>
                  <a:schemeClr val="tx1"/>
                </a:solidFill>
                <a:latin typeface="Arial" charset="0"/>
                <a:ea typeface="+mn-ea"/>
                <a:cs typeface="+mn-cs"/>
              </a:rPr>
              <a:t>BPVC Section I, Rules for Construction of Power Boilers </a:t>
            </a:r>
            <a:r>
              <a:rPr lang="en-US" sz="1100" u="none" strike="sngStrike" kern="1200">
                <a:solidFill>
                  <a:schemeClr val="tx1"/>
                </a:solidFill>
                <a:latin typeface="Arial" charset="0"/>
                <a:ea typeface="+mn-ea"/>
                <a:cs typeface="+mn-cs"/>
              </a:rPr>
              <a:t> </a:t>
            </a:r>
          </a:p>
          <a:p>
            <a:pPr marL="571500" lvl="0" indent="-342900">
              <a:spcBef>
                <a:spcPct val="20000"/>
              </a:spcBef>
              <a:buClr>
                <a:schemeClr val="accent2"/>
              </a:buClr>
              <a:buFont typeface="Arial" pitchFamily="34" charset="0"/>
              <a:buChar char="•"/>
            </a:pPr>
            <a:r>
              <a:rPr lang="fr-FR" sz="1100" u="none" kern="1200">
                <a:solidFill>
                  <a:schemeClr val="tx1"/>
                </a:solidFill>
                <a:latin typeface="Arial" charset="0"/>
                <a:ea typeface="+mn-ea"/>
                <a:cs typeface="+mn-cs"/>
              </a:rPr>
              <a:t>BPVC Section VIII, Rules for Construction of Pressure Vessels (Div. 1, 2 and 3)</a:t>
            </a:r>
            <a:endParaRPr lang="en-US" sz="1100" u="none" kern="1200">
              <a:solidFill>
                <a:schemeClr val="tx1"/>
              </a:solidFill>
              <a:latin typeface="Arial" charset="0"/>
              <a:ea typeface="+mn-ea"/>
              <a:cs typeface="+mn-cs"/>
            </a:endParaRPr>
          </a:p>
          <a:p>
            <a:pPr marL="571500" lvl="0" indent="-342900">
              <a:spcBef>
                <a:spcPct val="20000"/>
              </a:spcBef>
              <a:buClr>
                <a:schemeClr val="accent2"/>
              </a:buClr>
              <a:buFont typeface="Arial" pitchFamily="34" charset="0"/>
              <a:buChar char="•"/>
            </a:pPr>
            <a:r>
              <a:rPr lang="en-US" sz="1100" u="none" kern="1200">
                <a:solidFill>
                  <a:schemeClr val="tx1"/>
                </a:solidFill>
                <a:latin typeface="Arial" charset="0"/>
                <a:ea typeface="+mn-ea"/>
                <a:cs typeface="+mn-cs"/>
              </a:rPr>
              <a:t>RTP-1, Reinforced Thermoset Plastic Corrosion-Resistant Equipment</a:t>
            </a:r>
          </a:p>
          <a:p>
            <a:pPr marL="117591" lvl="1" indent="0" eaLnBrk="1" hangingPunct="1">
              <a:buNone/>
            </a:pPr>
            <a:endParaRPr lang="en-US" u="none">
              <a:solidFill>
                <a:schemeClr val="tx1"/>
              </a:solidFill>
            </a:endParaRPr>
          </a:p>
        </p:txBody>
      </p:sp>
    </p:spTree>
    <p:extLst>
      <p:ext uri="{BB962C8B-B14F-4D97-AF65-F5344CB8AC3E}">
        <p14:creationId xmlns:p14="http://schemas.microsoft.com/office/powerpoint/2010/main" val="3500009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86" indent="-285686">
              <a:defRPr sz="2400">
                <a:solidFill>
                  <a:schemeClr val="tx1"/>
                </a:solidFill>
                <a:latin typeface="Times"/>
              </a:defRPr>
            </a:lvl2pPr>
            <a:lvl3pPr marL="1142747" indent="-228550">
              <a:defRPr sz="2400">
                <a:solidFill>
                  <a:schemeClr val="tx1"/>
                </a:solidFill>
                <a:latin typeface="Times"/>
              </a:defRPr>
            </a:lvl3pPr>
            <a:lvl4pPr marL="1599846" indent="-228550">
              <a:defRPr sz="2400">
                <a:solidFill>
                  <a:schemeClr val="tx1"/>
                </a:solidFill>
                <a:latin typeface="Times"/>
              </a:defRPr>
            </a:lvl4pPr>
            <a:lvl5pPr marL="2056945" indent="-228550">
              <a:defRPr sz="2400">
                <a:solidFill>
                  <a:schemeClr val="tx1"/>
                </a:solidFill>
                <a:latin typeface="Times"/>
              </a:defRPr>
            </a:lvl5pPr>
            <a:lvl6pPr marL="2514044" indent="-228550" eaLnBrk="0" fontAlgn="base" hangingPunct="0">
              <a:spcBef>
                <a:spcPct val="0"/>
              </a:spcBef>
              <a:spcAft>
                <a:spcPct val="0"/>
              </a:spcAft>
              <a:defRPr sz="2400">
                <a:solidFill>
                  <a:schemeClr val="tx1"/>
                </a:solidFill>
                <a:latin typeface="Times"/>
              </a:defRPr>
            </a:lvl6pPr>
            <a:lvl7pPr marL="2971142" indent="-228550" eaLnBrk="0" fontAlgn="base" hangingPunct="0">
              <a:spcBef>
                <a:spcPct val="0"/>
              </a:spcBef>
              <a:spcAft>
                <a:spcPct val="0"/>
              </a:spcAft>
              <a:defRPr sz="2400">
                <a:solidFill>
                  <a:schemeClr val="tx1"/>
                </a:solidFill>
                <a:latin typeface="Times"/>
              </a:defRPr>
            </a:lvl7pPr>
            <a:lvl8pPr marL="3428241" indent="-228550" eaLnBrk="0" fontAlgn="base" hangingPunct="0">
              <a:spcBef>
                <a:spcPct val="0"/>
              </a:spcBef>
              <a:spcAft>
                <a:spcPct val="0"/>
              </a:spcAft>
              <a:defRPr sz="2400">
                <a:solidFill>
                  <a:schemeClr val="tx1"/>
                </a:solidFill>
                <a:latin typeface="Times"/>
              </a:defRPr>
            </a:lvl8pPr>
            <a:lvl9pPr marL="3885340" indent="-228550" eaLnBrk="0" fontAlgn="base" hangingPunct="0">
              <a:spcBef>
                <a:spcPct val="0"/>
              </a:spcBef>
              <a:spcAft>
                <a:spcPct val="0"/>
              </a:spcAft>
              <a:defRPr sz="2400">
                <a:solidFill>
                  <a:schemeClr val="tx1"/>
                </a:solidFill>
                <a:latin typeface="Times"/>
              </a:defRPr>
            </a:lvl9pPr>
          </a:lstStyle>
          <a:p>
            <a:fld id="{A59D512D-B26C-4DA3-B3FE-EE64C9D796DC}" type="slidenum">
              <a:rPr lang="en-US" sz="1300">
                <a:latin typeface="Arial" charset="0"/>
              </a:rPr>
              <a:pPr/>
              <a:t>21</a:t>
            </a:fld>
            <a:endParaRPr lang="en-US" sz="1300">
              <a:latin typeface="Arial" charset="0"/>
            </a:endParaRPr>
          </a:p>
        </p:txBody>
      </p:sp>
      <p:sp>
        <p:nvSpPr>
          <p:cNvPr id="73731" name="Rectangle 2"/>
          <p:cNvSpPr>
            <a:spLocks noGrp="1" noRot="1" noChangeAspect="1" noChangeArrowheads="1" noTextEdit="1"/>
          </p:cNvSpPr>
          <p:nvPr>
            <p:ph type="sldImg"/>
          </p:nvPr>
        </p:nvSpPr>
        <p:spPr>
          <a:xfrm>
            <a:off x="1373188" y="474663"/>
            <a:ext cx="4564062" cy="3422650"/>
          </a:xfrm>
          <a:ln/>
        </p:spPr>
      </p:sp>
      <p:sp>
        <p:nvSpPr>
          <p:cNvPr id="73732" name="Rectangle 3"/>
          <p:cNvSpPr>
            <a:spLocks noGrp="1" noChangeArrowheads="1"/>
          </p:cNvSpPr>
          <p:nvPr>
            <p:ph type="body" idx="1"/>
          </p:nvPr>
        </p:nvSpPr>
        <p:spPr>
          <a:xfrm>
            <a:off x="487365" y="4244975"/>
            <a:ext cx="6338887" cy="4959350"/>
          </a:xfrm>
          <a:noFill/>
        </p:spPr>
        <p:txBody>
          <a:bodyPr/>
          <a:lstStyle/>
          <a:p>
            <a:pPr eaLnBrk="1" hangingPunct="1"/>
            <a:r>
              <a:rPr lang="en-US" sz="1100"/>
              <a:t>Nuclear Codes &amp; Standards covers standards for nuclear facilities and technology. </a:t>
            </a:r>
          </a:p>
          <a:p>
            <a:pPr eaLnBrk="1" hangingPunct="1"/>
            <a:endParaRPr lang="en-US" sz="1100"/>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100" u="none"/>
              <a:t>Examples of some of the standards developed under</a:t>
            </a:r>
            <a:r>
              <a:rPr lang="en-US" sz="1100" u="none" baseline="0"/>
              <a:t> this Board are:</a:t>
            </a:r>
          </a:p>
          <a:p>
            <a:pPr marL="515938" lvl="0" indent="-342900" eaLnBrk="1" hangingPunct="1">
              <a:buClr>
                <a:schemeClr val="accent2"/>
              </a:buClr>
              <a:buFont typeface="Arial" pitchFamily="34" charset="0"/>
              <a:buChar char="•"/>
            </a:pPr>
            <a:r>
              <a:rPr lang="en-US" sz="1100"/>
              <a:t>BPVC Section III, Rules for Construction of Nuclear Facility Components</a:t>
            </a:r>
          </a:p>
          <a:p>
            <a:pPr marL="515938" lvl="0" indent="-342900" eaLnBrk="1" hangingPunct="1">
              <a:buClr>
                <a:schemeClr val="accent2"/>
              </a:buClr>
              <a:buFont typeface="Arial" pitchFamily="34" charset="0"/>
              <a:buChar char="•"/>
            </a:pPr>
            <a:r>
              <a:rPr lang="en-US" sz="1100"/>
              <a:t>BPVC- XI, Rules for Inspection of Nuclear Power Plant Components</a:t>
            </a:r>
          </a:p>
          <a:p>
            <a:pPr marL="515938" marR="0" lvl="0" indent="-342900" algn="l" defTabSz="914400" rtl="0" eaLnBrk="1" fontAlgn="base" latinLnBrk="0" hangingPunct="1">
              <a:lnSpc>
                <a:spcPct val="100000"/>
              </a:lnSpc>
              <a:spcBef>
                <a:spcPct val="30000"/>
              </a:spcBef>
              <a:spcAft>
                <a:spcPct val="0"/>
              </a:spcAft>
              <a:buClr>
                <a:schemeClr val="accent2"/>
              </a:buClr>
              <a:buSzTx/>
              <a:buFont typeface="Arial" pitchFamily="34" charset="0"/>
              <a:buChar char="•"/>
              <a:tabLst/>
              <a:defRPr/>
            </a:pPr>
            <a:r>
              <a:rPr lang="en-US" sz="1100"/>
              <a:t>EA-2, Energy Assessment for Pumping Systems</a:t>
            </a:r>
          </a:p>
          <a:p>
            <a:pPr marL="515938" lvl="0" indent="-342900" eaLnBrk="1" hangingPunct="1">
              <a:buClr>
                <a:schemeClr val="accent2"/>
              </a:buClr>
              <a:buFont typeface="Arial" pitchFamily="34" charset="0"/>
              <a:buChar char="•"/>
            </a:pPr>
            <a:r>
              <a:rPr lang="en-US" sz="1100"/>
              <a:t>NQA-1, Quality Assurance Requirements for Nuclear Facility Applications</a:t>
            </a:r>
          </a:p>
          <a:p>
            <a:pPr marL="515938" lvl="0" indent="-342900" eaLnBrk="1" hangingPunct="1">
              <a:buClr>
                <a:schemeClr val="accent2"/>
              </a:buClr>
              <a:buFont typeface="Arial" pitchFamily="34" charset="0"/>
              <a:buChar char="•"/>
            </a:pPr>
            <a:r>
              <a:rPr lang="en-US" sz="1100"/>
              <a:t>OM, Code for the Operation and Maintenance of Nuclear Power Plants</a:t>
            </a:r>
          </a:p>
          <a:p>
            <a:pPr marL="515938" marR="0" lvl="0" indent="-342900" algn="l" defTabSz="914400" rtl="0" eaLnBrk="1" fontAlgn="base" latinLnBrk="0" hangingPunct="1">
              <a:lnSpc>
                <a:spcPct val="100000"/>
              </a:lnSpc>
              <a:spcBef>
                <a:spcPct val="30000"/>
              </a:spcBef>
              <a:spcAft>
                <a:spcPct val="0"/>
              </a:spcAft>
              <a:buClr>
                <a:schemeClr val="accent2"/>
              </a:buClr>
              <a:buSzTx/>
              <a:buFont typeface="Arial" pitchFamily="34" charset="0"/>
              <a:buChar char="•"/>
              <a:tabLst/>
              <a:defRPr/>
            </a:pPr>
            <a:r>
              <a:rPr lang="en-US" sz="1100"/>
              <a:t>PTC 46, Overall Plant Performance</a:t>
            </a:r>
          </a:p>
          <a:p>
            <a:pPr marL="515938" lvl="0" indent="-342900" eaLnBrk="1" hangingPunct="1">
              <a:buClr>
                <a:schemeClr val="accent2"/>
              </a:buClr>
              <a:buFont typeface="Arial" pitchFamily="34" charset="0"/>
              <a:buChar char="•"/>
            </a:pPr>
            <a:endParaRPr lang="en-US" sz="1100"/>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100" u="none" baseline="0"/>
          </a:p>
          <a:p>
            <a:pPr eaLnBrk="1" hangingPunct="1"/>
            <a:r>
              <a:rPr lang="en-US" sz="1100" baseline="0"/>
              <a:t>	</a:t>
            </a:r>
            <a:endParaRPr lang="en-US" sz="1100"/>
          </a:p>
        </p:txBody>
      </p:sp>
    </p:spTree>
    <p:extLst>
      <p:ext uri="{BB962C8B-B14F-4D97-AF65-F5344CB8AC3E}">
        <p14:creationId xmlns:p14="http://schemas.microsoft.com/office/powerpoint/2010/main" val="33250447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86" indent="-285686">
              <a:defRPr sz="2400">
                <a:solidFill>
                  <a:schemeClr val="tx1"/>
                </a:solidFill>
                <a:latin typeface="Times"/>
              </a:defRPr>
            </a:lvl2pPr>
            <a:lvl3pPr marL="1142747" indent="-228550">
              <a:defRPr sz="2400">
                <a:solidFill>
                  <a:schemeClr val="tx1"/>
                </a:solidFill>
                <a:latin typeface="Times"/>
              </a:defRPr>
            </a:lvl3pPr>
            <a:lvl4pPr marL="1599846" indent="-228550">
              <a:defRPr sz="2400">
                <a:solidFill>
                  <a:schemeClr val="tx1"/>
                </a:solidFill>
                <a:latin typeface="Times"/>
              </a:defRPr>
            </a:lvl4pPr>
            <a:lvl5pPr marL="2056945" indent="-228550">
              <a:defRPr sz="2400">
                <a:solidFill>
                  <a:schemeClr val="tx1"/>
                </a:solidFill>
                <a:latin typeface="Times"/>
              </a:defRPr>
            </a:lvl5pPr>
            <a:lvl6pPr marL="2514044" indent="-228550" eaLnBrk="0" fontAlgn="base" hangingPunct="0">
              <a:spcBef>
                <a:spcPct val="0"/>
              </a:spcBef>
              <a:spcAft>
                <a:spcPct val="0"/>
              </a:spcAft>
              <a:defRPr sz="2400">
                <a:solidFill>
                  <a:schemeClr val="tx1"/>
                </a:solidFill>
                <a:latin typeface="Times"/>
              </a:defRPr>
            </a:lvl6pPr>
            <a:lvl7pPr marL="2971142" indent="-228550" eaLnBrk="0" fontAlgn="base" hangingPunct="0">
              <a:spcBef>
                <a:spcPct val="0"/>
              </a:spcBef>
              <a:spcAft>
                <a:spcPct val="0"/>
              </a:spcAft>
              <a:defRPr sz="2400">
                <a:solidFill>
                  <a:schemeClr val="tx1"/>
                </a:solidFill>
                <a:latin typeface="Times"/>
              </a:defRPr>
            </a:lvl7pPr>
            <a:lvl8pPr marL="3428241" indent="-228550" eaLnBrk="0" fontAlgn="base" hangingPunct="0">
              <a:spcBef>
                <a:spcPct val="0"/>
              </a:spcBef>
              <a:spcAft>
                <a:spcPct val="0"/>
              </a:spcAft>
              <a:defRPr sz="2400">
                <a:solidFill>
                  <a:schemeClr val="tx1"/>
                </a:solidFill>
                <a:latin typeface="Times"/>
              </a:defRPr>
            </a:lvl8pPr>
            <a:lvl9pPr marL="3885340" indent="-228550" eaLnBrk="0" fontAlgn="base" hangingPunct="0">
              <a:spcBef>
                <a:spcPct val="0"/>
              </a:spcBef>
              <a:spcAft>
                <a:spcPct val="0"/>
              </a:spcAft>
              <a:defRPr sz="2400">
                <a:solidFill>
                  <a:schemeClr val="tx1"/>
                </a:solidFill>
                <a:latin typeface="Times"/>
              </a:defRPr>
            </a:lvl9pPr>
          </a:lstStyle>
          <a:p>
            <a:fld id="{A7C1B522-699B-46C4-8284-708333069342}" type="slidenum">
              <a:rPr lang="en-US" sz="1300">
                <a:latin typeface="Arial" charset="0"/>
              </a:rPr>
              <a:pPr/>
              <a:t>22</a:t>
            </a:fld>
            <a:endParaRPr lang="en-US" sz="1300">
              <a:latin typeface="Arial" charset="0"/>
            </a:endParaRPr>
          </a:p>
        </p:txBody>
      </p:sp>
      <p:sp>
        <p:nvSpPr>
          <p:cNvPr id="74755" name="Rectangle 2"/>
          <p:cNvSpPr>
            <a:spLocks noGrp="1" noRot="1" noChangeAspect="1" noChangeArrowheads="1" noTextEdit="1"/>
          </p:cNvSpPr>
          <p:nvPr>
            <p:ph type="sldImg"/>
          </p:nvPr>
        </p:nvSpPr>
        <p:spPr>
          <a:xfrm>
            <a:off x="1373188" y="474663"/>
            <a:ext cx="4564062" cy="3422650"/>
          </a:xfrm>
          <a:ln/>
        </p:spPr>
      </p:sp>
      <p:sp>
        <p:nvSpPr>
          <p:cNvPr id="74756" name="Rectangle 3"/>
          <p:cNvSpPr>
            <a:spLocks noGrp="1" noChangeArrowheads="1"/>
          </p:cNvSpPr>
          <p:nvPr>
            <p:ph type="body" idx="1"/>
          </p:nvPr>
        </p:nvSpPr>
        <p:spPr>
          <a:xfrm>
            <a:off x="487365" y="4244975"/>
            <a:ext cx="6338887" cy="4959350"/>
          </a:xfrm>
          <a:noFill/>
        </p:spPr>
        <p:txBody>
          <a:bodyPr/>
          <a:lstStyle/>
          <a:p>
            <a:pPr marL="117591" lvl="1" indent="0" eaLnBrk="1" hangingPunct="1">
              <a:buNone/>
            </a:pPr>
            <a:r>
              <a:rPr lang="en-US" sz="1100" b="0" i="0" u="none">
                <a:solidFill>
                  <a:schemeClr val="tx1"/>
                </a:solidFill>
              </a:rPr>
              <a:t>The</a:t>
            </a:r>
            <a:r>
              <a:rPr lang="en-US" sz="1100" b="0" i="0" u="none" baseline="0">
                <a:solidFill>
                  <a:schemeClr val="tx1"/>
                </a:solidFill>
              </a:rPr>
              <a:t> main role of the </a:t>
            </a:r>
            <a:r>
              <a:rPr lang="en-US" sz="1100" b="0" i="0" u="none">
                <a:solidFill>
                  <a:schemeClr val="tx1"/>
                </a:solidFill>
              </a:rPr>
              <a:t>Board on Conformity Assessment is to oversee the operation of accreditation, product certification, personnel certification, and management system certification programs established by standards committees under the jurisdiction of other Supervisory Boards.</a:t>
            </a:r>
          </a:p>
          <a:p>
            <a:pPr marL="117591" lvl="1" indent="0" eaLnBrk="1" hangingPunct="1">
              <a:buNone/>
            </a:pPr>
            <a:endParaRPr lang="en-US" sz="1100" b="0" i="0" u="none">
              <a:solidFill>
                <a:schemeClr val="tx1"/>
              </a:solidFill>
            </a:endParaRPr>
          </a:p>
          <a:p>
            <a:pPr marL="117591" lvl="1" indent="0" eaLnBrk="1" hangingPunct="1">
              <a:buNone/>
            </a:pPr>
            <a:r>
              <a:rPr lang="en-US" sz="1100" b="0" i="0" u="none">
                <a:solidFill>
                  <a:schemeClr val="tx1"/>
                </a:solidFill>
              </a:rPr>
              <a:t>Examples</a:t>
            </a:r>
            <a:r>
              <a:rPr lang="en-US" sz="1100" b="0" i="0" u="none" baseline="0">
                <a:solidFill>
                  <a:schemeClr val="tx1"/>
                </a:solidFill>
              </a:rPr>
              <a:t> of these programs include, but are not limited to: </a:t>
            </a:r>
          </a:p>
          <a:p>
            <a:pPr marL="289041" lvl="1" indent="-171450" eaLnBrk="1" hangingPunct="1">
              <a:buFont typeface="Arial" panose="020B0604020202020204" pitchFamily="34" charset="0"/>
              <a:buChar char="•"/>
            </a:pPr>
            <a:r>
              <a:rPr lang="en-US" sz="1100" b="0" i="0" u="none" baseline="0">
                <a:solidFill>
                  <a:schemeClr val="tx1"/>
                </a:solidFill>
              </a:rPr>
              <a:t>The accreditation of Authorized Inspection Agencies,</a:t>
            </a:r>
          </a:p>
          <a:p>
            <a:pPr marL="289041" lvl="1" indent="-171450" eaLnBrk="1" hangingPunct="1">
              <a:buFont typeface="Arial" panose="020B0604020202020204" pitchFamily="34" charset="0"/>
              <a:buChar char="•"/>
            </a:pPr>
            <a:r>
              <a:rPr lang="en-US" sz="1100" b="0" i="0" u="none" baseline="0">
                <a:solidFill>
                  <a:schemeClr val="tx1"/>
                </a:solidFill>
              </a:rPr>
              <a:t>Product certification for </a:t>
            </a:r>
            <a:r>
              <a:rPr lang="en-US" sz="1100" b="0" i="0" u="none">
                <a:solidFill>
                  <a:schemeClr val="tx1"/>
                </a:solidFill>
              </a:rPr>
              <a:t>Boilers and Pressure Vessel components and</a:t>
            </a:r>
            <a:r>
              <a:rPr lang="en-US" sz="1100" b="0" i="0" u="none" baseline="0">
                <a:solidFill>
                  <a:schemeClr val="tx1"/>
                </a:solidFill>
              </a:rPr>
              <a:t> Nuclear Components, </a:t>
            </a:r>
          </a:p>
          <a:p>
            <a:pPr marL="289041" lvl="1" indent="-171450" eaLnBrk="1" hangingPunct="1">
              <a:buFont typeface="Arial" panose="020B0604020202020204" pitchFamily="34" charset="0"/>
              <a:buChar char="•"/>
            </a:pPr>
            <a:r>
              <a:rPr lang="en-US" sz="1100" b="0" i="0" u="none" baseline="0">
                <a:solidFill>
                  <a:schemeClr val="tx1"/>
                </a:solidFill>
              </a:rPr>
              <a:t>Personnel certification for </a:t>
            </a:r>
            <a:r>
              <a:rPr lang="en-US" sz="1100" b="0" i="0" u="none">
                <a:solidFill>
                  <a:schemeClr val="tx1"/>
                </a:solidFill>
              </a:rPr>
              <a:t>Geometric Dimensioning and </a:t>
            </a:r>
            <a:r>
              <a:rPr lang="en-US" sz="1100" b="0" i="0" u="none" err="1">
                <a:solidFill>
                  <a:schemeClr val="tx1"/>
                </a:solidFill>
              </a:rPr>
              <a:t>Tolerancing</a:t>
            </a:r>
            <a:r>
              <a:rPr lang="en-US" sz="1100" b="0" i="0" u="none">
                <a:solidFill>
                  <a:schemeClr val="tx1"/>
                </a:solidFill>
              </a:rPr>
              <a:t> Professionals, and </a:t>
            </a:r>
          </a:p>
          <a:p>
            <a:pPr marL="289041" lvl="1" indent="-171450" eaLnBrk="1" hangingPunct="1">
              <a:buFont typeface="Arial" panose="020B0604020202020204" pitchFamily="34" charset="0"/>
              <a:buChar char="•"/>
            </a:pPr>
            <a:r>
              <a:rPr lang="en-US" sz="1100" b="0" i="0" u="none" baseline="0">
                <a:solidFill>
                  <a:schemeClr val="tx1"/>
                </a:solidFill>
              </a:rPr>
              <a:t>Management system certification for </a:t>
            </a:r>
            <a:r>
              <a:rPr lang="en-US" sz="1100" b="0" i="0" u="none">
                <a:solidFill>
                  <a:schemeClr val="tx1"/>
                </a:solidFill>
              </a:rPr>
              <a:t>Bioprocessing Equipment.</a:t>
            </a:r>
          </a:p>
          <a:p>
            <a:pPr marL="117591" lvl="1" indent="0" eaLnBrk="1" hangingPunct="1">
              <a:buNone/>
            </a:pPr>
            <a:endParaRPr lang="en-US" sz="1100">
              <a:solidFill>
                <a:schemeClr val="tx1"/>
              </a:solidFill>
            </a:endParaRPr>
          </a:p>
          <a:p>
            <a:pPr eaLnBrk="1" hangingPunct="1"/>
            <a:endParaRPr lang="en-US" sz="1100">
              <a:solidFill>
                <a:schemeClr val="tx1"/>
              </a:solidFill>
            </a:endParaRPr>
          </a:p>
          <a:p>
            <a:pPr eaLnBrk="1" hangingPunct="1"/>
            <a:endParaRPr lang="en-US" sz="1100">
              <a:solidFill>
                <a:schemeClr val="tx1"/>
              </a:solidFill>
            </a:endParaRPr>
          </a:p>
        </p:txBody>
      </p:sp>
    </p:spTree>
    <p:extLst>
      <p:ext uri="{BB962C8B-B14F-4D97-AF65-F5344CB8AC3E}">
        <p14:creationId xmlns:p14="http://schemas.microsoft.com/office/powerpoint/2010/main" val="30125780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86" indent="-285686">
              <a:defRPr sz="2400">
                <a:solidFill>
                  <a:schemeClr val="tx1"/>
                </a:solidFill>
                <a:latin typeface="Times"/>
              </a:defRPr>
            </a:lvl2pPr>
            <a:lvl3pPr marL="1142747" indent="-228550">
              <a:defRPr sz="2400">
                <a:solidFill>
                  <a:schemeClr val="tx1"/>
                </a:solidFill>
                <a:latin typeface="Times"/>
              </a:defRPr>
            </a:lvl3pPr>
            <a:lvl4pPr marL="1599846" indent="-228550">
              <a:defRPr sz="2400">
                <a:solidFill>
                  <a:schemeClr val="tx1"/>
                </a:solidFill>
                <a:latin typeface="Times"/>
              </a:defRPr>
            </a:lvl4pPr>
            <a:lvl5pPr marL="2056945" indent="-228550">
              <a:defRPr sz="2400">
                <a:solidFill>
                  <a:schemeClr val="tx1"/>
                </a:solidFill>
                <a:latin typeface="Times"/>
              </a:defRPr>
            </a:lvl5pPr>
            <a:lvl6pPr marL="2514044" indent="-228550" eaLnBrk="0" fontAlgn="base" hangingPunct="0">
              <a:spcBef>
                <a:spcPct val="0"/>
              </a:spcBef>
              <a:spcAft>
                <a:spcPct val="0"/>
              </a:spcAft>
              <a:defRPr sz="2400">
                <a:solidFill>
                  <a:schemeClr val="tx1"/>
                </a:solidFill>
                <a:latin typeface="Times"/>
              </a:defRPr>
            </a:lvl6pPr>
            <a:lvl7pPr marL="2971142" indent="-228550" eaLnBrk="0" fontAlgn="base" hangingPunct="0">
              <a:spcBef>
                <a:spcPct val="0"/>
              </a:spcBef>
              <a:spcAft>
                <a:spcPct val="0"/>
              </a:spcAft>
              <a:defRPr sz="2400">
                <a:solidFill>
                  <a:schemeClr val="tx1"/>
                </a:solidFill>
                <a:latin typeface="Times"/>
              </a:defRPr>
            </a:lvl7pPr>
            <a:lvl8pPr marL="3428241" indent="-228550" eaLnBrk="0" fontAlgn="base" hangingPunct="0">
              <a:spcBef>
                <a:spcPct val="0"/>
              </a:spcBef>
              <a:spcAft>
                <a:spcPct val="0"/>
              </a:spcAft>
              <a:defRPr sz="2400">
                <a:solidFill>
                  <a:schemeClr val="tx1"/>
                </a:solidFill>
                <a:latin typeface="Times"/>
              </a:defRPr>
            </a:lvl8pPr>
            <a:lvl9pPr marL="3885340" indent="-228550" eaLnBrk="0" fontAlgn="base" hangingPunct="0">
              <a:spcBef>
                <a:spcPct val="0"/>
              </a:spcBef>
              <a:spcAft>
                <a:spcPct val="0"/>
              </a:spcAft>
              <a:defRPr sz="2400">
                <a:solidFill>
                  <a:schemeClr val="tx1"/>
                </a:solidFill>
                <a:latin typeface="Times"/>
              </a:defRPr>
            </a:lvl9pPr>
          </a:lstStyle>
          <a:p>
            <a:fld id="{A7C1B522-699B-46C4-8284-708333069342}" type="slidenum">
              <a:rPr lang="en-US" sz="1300">
                <a:latin typeface="Arial" charset="0"/>
              </a:rPr>
              <a:pPr/>
              <a:t>23</a:t>
            </a:fld>
            <a:endParaRPr lang="en-US" sz="1300">
              <a:latin typeface="Arial" charset="0"/>
            </a:endParaRPr>
          </a:p>
        </p:txBody>
      </p:sp>
      <p:sp>
        <p:nvSpPr>
          <p:cNvPr id="74755" name="Rectangle 2"/>
          <p:cNvSpPr>
            <a:spLocks noGrp="1" noRot="1" noChangeAspect="1" noChangeArrowheads="1" noTextEdit="1"/>
          </p:cNvSpPr>
          <p:nvPr>
            <p:ph type="sldImg"/>
          </p:nvPr>
        </p:nvSpPr>
        <p:spPr>
          <a:xfrm>
            <a:off x="1373188" y="474663"/>
            <a:ext cx="4564062" cy="3422650"/>
          </a:xfrm>
          <a:ln/>
        </p:spPr>
      </p:sp>
      <p:sp>
        <p:nvSpPr>
          <p:cNvPr id="74756" name="Rectangle 3"/>
          <p:cNvSpPr>
            <a:spLocks noGrp="1" noChangeArrowheads="1"/>
          </p:cNvSpPr>
          <p:nvPr>
            <p:ph type="body" idx="1"/>
          </p:nvPr>
        </p:nvSpPr>
        <p:spPr>
          <a:xfrm>
            <a:off x="487365" y="4244975"/>
            <a:ext cx="6338887" cy="4959350"/>
          </a:xfrm>
          <a:noFill/>
        </p:spPr>
        <p:txBody>
          <a:bodyPr/>
          <a:lstStyle/>
          <a:p>
            <a:pPr eaLnBrk="1" hangingPunct="1"/>
            <a:r>
              <a:rPr lang="en-US" sz="1100" u="none">
                <a:solidFill>
                  <a:schemeClr val="tx1"/>
                </a:solidFill>
              </a:rPr>
              <a:t>Examples of some of the standards developed under</a:t>
            </a:r>
            <a:r>
              <a:rPr lang="en-US" sz="1100" u="none" baseline="0">
                <a:solidFill>
                  <a:schemeClr val="tx1"/>
                </a:solidFill>
              </a:rPr>
              <a:t> this Board are:</a:t>
            </a:r>
          </a:p>
          <a:p>
            <a:pPr marL="508000" lvl="1" indent="-285750" eaLnBrk="1" hangingPunct="1">
              <a:lnSpc>
                <a:spcPct val="90000"/>
              </a:lnSpc>
              <a:buClr>
                <a:schemeClr val="accent2"/>
              </a:buClr>
              <a:buFont typeface="Arial" pitchFamily="34" charset="0"/>
              <a:buChar char="•"/>
            </a:pPr>
            <a:r>
              <a:rPr lang="en-US" sz="1100" u="none">
                <a:solidFill>
                  <a:schemeClr val="tx1"/>
                </a:solidFill>
              </a:rPr>
              <a:t>CA-1, Conformity Assessment Requirements </a:t>
            </a:r>
          </a:p>
          <a:p>
            <a:pPr marL="508000" lvl="1" indent="-285750" eaLnBrk="1" hangingPunct="1">
              <a:lnSpc>
                <a:spcPct val="90000"/>
              </a:lnSpc>
              <a:buClr>
                <a:schemeClr val="accent2"/>
              </a:buClr>
              <a:buFont typeface="Arial" pitchFamily="34" charset="0"/>
              <a:buChar char="•"/>
            </a:pPr>
            <a:r>
              <a:rPr lang="en-US" sz="1100" u="none">
                <a:solidFill>
                  <a:schemeClr val="tx1"/>
                </a:solidFill>
              </a:rPr>
              <a:t>QAI-1, Qualifications for Authorized Inspection</a:t>
            </a:r>
          </a:p>
          <a:p>
            <a:pPr marL="508000" lvl="1" indent="-285750" eaLnBrk="1" hangingPunct="1">
              <a:lnSpc>
                <a:spcPct val="90000"/>
              </a:lnSpc>
              <a:buClr>
                <a:schemeClr val="accent2"/>
              </a:buClr>
              <a:buFont typeface="Arial" pitchFamily="34" charset="0"/>
              <a:buChar char="•"/>
            </a:pPr>
            <a:r>
              <a:rPr lang="en-US" sz="1100" u="none">
                <a:solidFill>
                  <a:schemeClr val="tx1"/>
                </a:solidFill>
              </a:rPr>
              <a:t>QRO-1, Standard for the Qualification and Certification of Resource Recovery Facility Operators</a:t>
            </a:r>
          </a:p>
          <a:p>
            <a:pPr eaLnBrk="1" hangingPunct="1"/>
            <a:endParaRPr lang="en-US"/>
          </a:p>
          <a:p>
            <a:pPr eaLnBrk="1" hangingPunct="1"/>
            <a:endParaRPr lang="en-US"/>
          </a:p>
        </p:txBody>
      </p:sp>
    </p:spTree>
    <p:extLst>
      <p:ext uri="{BB962C8B-B14F-4D97-AF65-F5344CB8AC3E}">
        <p14:creationId xmlns:p14="http://schemas.microsoft.com/office/powerpoint/2010/main" val="38218775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sz="1100" u="none">
                <a:solidFill>
                  <a:schemeClr val="tx1"/>
                </a:solidFill>
              </a:rPr>
              <a:t>Each Supervisory Board has</a:t>
            </a:r>
            <a:r>
              <a:rPr lang="en-US" sz="1100" u="none" baseline="0">
                <a:solidFill>
                  <a:schemeClr val="tx1"/>
                </a:solidFill>
              </a:rPr>
              <a:t> numerous</a:t>
            </a:r>
            <a:r>
              <a:rPr lang="en-US" sz="1100" u="none">
                <a:solidFill>
                  <a:schemeClr val="tx1"/>
                </a:solidFill>
              </a:rPr>
              <a:t> of standards committees that</a:t>
            </a:r>
            <a:r>
              <a:rPr lang="en-US" sz="1100" u="none" baseline="0">
                <a:solidFill>
                  <a:schemeClr val="tx1"/>
                </a:solidFill>
              </a:rPr>
              <a:t> reports directly to them. </a:t>
            </a:r>
            <a:r>
              <a:rPr lang="en-US" sz="1100" u="none">
                <a:solidFill>
                  <a:schemeClr val="tx1"/>
                </a:solidFill>
                <a:cs typeface="Times New Roman" pitchFamily="18" charset="0"/>
              </a:rPr>
              <a:t>The Standards Committee is a group of technically</a:t>
            </a:r>
            <a:r>
              <a:rPr lang="en-US" sz="1100" u="none" baseline="0">
                <a:solidFill>
                  <a:schemeClr val="tx1"/>
                </a:solidFill>
                <a:cs typeface="Times New Roman" pitchFamily="18" charset="0"/>
              </a:rPr>
              <a:t> qualified experts that </a:t>
            </a:r>
            <a:r>
              <a:rPr lang="en-US" sz="1100" u="none" strike="noStrike" baseline="0">
                <a:solidFill>
                  <a:schemeClr val="tx1"/>
                </a:solidFill>
                <a:cs typeface="Times New Roman" pitchFamily="18" charset="0"/>
              </a:rPr>
              <a:t>are</a:t>
            </a:r>
            <a:r>
              <a:rPr lang="en-US" sz="1100" u="none" strike="noStrike">
                <a:solidFill>
                  <a:schemeClr val="tx1"/>
                </a:solidFill>
                <a:cs typeface="Times New Roman" pitchFamily="18" charset="0"/>
              </a:rPr>
              <a:t> </a:t>
            </a:r>
            <a:r>
              <a:rPr lang="en-US" sz="1100" u="none">
                <a:solidFill>
                  <a:schemeClr val="tx1"/>
                </a:solidFill>
                <a:cs typeface="Times New Roman" pitchFamily="18" charset="0"/>
              </a:rPr>
              <a:t>responsible for developing consensus on standards proposals. However,</a:t>
            </a:r>
            <a:r>
              <a:rPr lang="en-US" sz="1100" u="none" baseline="0">
                <a:solidFill>
                  <a:schemeClr val="tx1"/>
                </a:solidFill>
                <a:cs typeface="Times New Roman" pitchFamily="18" charset="0"/>
              </a:rPr>
              <a:t> in </a:t>
            </a:r>
            <a:r>
              <a:rPr lang="en-US" sz="1100" b="0" u="none" baseline="0">
                <a:solidFill>
                  <a:schemeClr val="tx1"/>
                </a:solidFill>
                <a:cs typeface="Times New Roman" pitchFamily="18" charset="0"/>
              </a:rPr>
              <a:t>many </a:t>
            </a:r>
            <a:r>
              <a:rPr lang="en-US" sz="1100" u="none" baseline="0">
                <a:solidFill>
                  <a:schemeClr val="tx1"/>
                </a:solidFill>
                <a:cs typeface="Times New Roman" pitchFamily="18" charset="0"/>
              </a:rPr>
              <a:t>cases, the standard development activities are delegated </a:t>
            </a:r>
            <a:r>
              <a:rPr lang="en-US" sz="1100" u="none" baseline="0">
                <a:solidFill>
                  <a:schemeClr val="tx1"/>
                </a:solidFill>
              </a:rPr>
              <a:t>to one or more </a:t>
            </a:r>
            <a:r>
              <a:rPr lang="en-US" sz="1100" u="none">
                <a:solidFill>
                  <a:schemeClr val="tx1"/>
                </a:solidFill>
              </a:rPr>
              <a:t>Subordinate Groups.</a:t>
            </a:r>
            <a:r>
              <a:rPr lang="en-US" sz="1100" u="none" baseline="0">
                <a:solidFill>
                  <a:schemeClr val="tx1"/>
                </a:solidFill>
              </a:rPr>
              <a:t> </a:t>
            </a:r>
            <a:endParaRPr lang="en-US" sz="1100" u="none">
              <a:solidFill>
                <a:schemeClr val="tx1"/>
              </a:solidFill>
              <a:cs typeface="Times New Roman" pitchFamily="18" charset="0"/>
            </a:endParaRPr>
          </a:p>
          <a:p>
            <a:endParaRPr lang="en-US" sz="1100">
              <a:solidFill>
                <a:schemeClr val="tx1"/>
              </a:solidFill>
            </a:endParaRPr>
          </a:p>
        </p:txBody>
      </p:sp>
      <p:sp>
        <p:nvSpPr>
          <p:cNvPr id="4" name="Slide Number Placeholder 3"/>
          <p:cNvSpPr>
            <a:spLocks noGrp="1"/>
          </p:cNvSpPr>
          <p:nvPr>
            <p:ph type="sldNum" sz="quarter" idx="10"/>
          </p:nvPr>
        </p:nvSpPr>
        <p:spPr/>
        <p:txBody>
          <a:bodyPr/>
          <a:lstStyle/>
          <a:p>
            <a:pPr>
              <a:defRPr/>
            </a:pPr>
            <a:fld id="{AAA8FEC0-DF7D-4DA8-B9FA-C607ED0B04F7}" type="slidenum">
              <a:rPr lang="en-US" smtClean="0"/>
              <a:pPr>
                <a:defRPr/>
              </a:pPr>
              <a:t>24</a:t>
            </a:fld>
            <a:endParaRPr lang="en-US"/>
          </a:p>
        </p:txBody>
      </p:sp>
    </p:spTree>
    <p:extLst>
      <p:ext uri="{BB962C8B-B14F-4D97-AF65-F5344CB8AC3E}">
        <p14:creationId xmlns:p14="http://schemas.microsoft.com/office/powerpoint/2010/main" val="26233865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u="none"/>
              <a:t>Each Standards</a:t>
            </a:r>
            <a:r>
              <a:rPr lang="en-US" u="none" baseline="0"/>
              <a:t> Committee may have </a:t>
            </a:r>
            <a:r>
              <a:rPr lang="en-US" u="none"/>
              <a:t>a number of subordinate</a:t>
            </a:r>
            <a:r>
              <a:rPr lang="en-US" u="none" baseline="0"/>
              <a:t> groups that report to </a:t>
            </a:r>
            <a:r>
              <a:rPr lang="en-US" u="none"/>
              <a:t>them. These</a:t>
            </a:r>
            <a:r>
              <a:rPr lang="en-US" u="none" baseline="0"/>
              <a:t> groups:</a:t>
            </a:r>
          </a:p>
          <a:p>
            <a:pPr eaLnBrk="1" hangingPunct="1"/>
            <a:endParaRPr lang="en-US" u="none"/>
          </a:p>
          <a:p>
            <a:pPr lvl="1" eaLnBrk="1" hangingPunct="1"/>
            <a:r>
              <a:rPr lang="en-US" u="none"/>
              <a:t>Develop specific proposals for the committee’s formal consensus consideration.</a:t>
            </a:r>
          </a:p>
          <a:p>
            <a:pPr lvl="1" eaLnBrk="1" hangingPunct="1"/>
            <a:r>
              <a:rPr lang="en-US" u="none"/>
              <a:t>May draw on the expertise of individuals who may not be members of the Standards committee. This enables the Standards committee to access expertise unencumbered by requirements of formal membership which may not be possible for all interested individuals.</a:t>
            </a:r>
            <a:endParaRPr lang="en-US" b="1" u="none"/>
          </a:p>
          <a:p>
            <a:pPr lvl="1" eaLnBrk="1" hangingPunct="1"/>
            <a:r>
              <a:rPr lang="en-US" u="none"/>
              <a:t>Subordinate group</a:t>
            </a:r>
            <a:r>
              <a:rPr lang="en-US" u="none" baseline="0"/>
              <a:t> names vary by Committee and can include </a:t>
            </a:r>
            <a:r>
              <a:rPr lang="en-US" u="none"/>
              <a:t>Project Teams, Subcommittees, Task Groups,</a:t>
            </a:r>
            <a:r>
              <a:rPr lang="en-US" u="none" baseline="0"/>
              <a:t> </a:t>
            </a:r>
            <a:r>
              <a:rPr lang="en-US" u="none"/>
              <a:t>Working Groups</a:t>
            </a:r>
            <a:r>
              <a:rPr lang="en-US" u="none" baseline="0"/>
              <a:t> and </a:t>
            </a:r>
            <a:r>
              <a:rPr lang="en-US" u="none"/>
              <a:t>Ad-hoc Groups.</a:t>
            </a:r>
          </a:p>
          <a:p>
            <a:pPr lvl="1" eaLnBrk="1" hangingPunct="1"/>
            <a:endParaRPr lang="en-US" u="sng"/>
          </a:p>
          <a:p>
            <a:endParaRPr lang="en-US"/>
          </a:p>
        </p:txBody>
      </p:sp>
      <p:sp>
        <p:nvSpPr>
          <p:cNvPr id="4" name="Slide Number Placeholder 3"/>
          <p:cNvSpPr>
            <a:spLocks noGrp="1"/>
          </p:cNvSpPr>
          <p:nvPr>
            <p:ph type="sldNum" sz="quarter" idx="10"/>
          </p:nvPr>
        </p:nvSpPr>
        <p:spPr/>
        <p:txBody>
          <a:bodyPr/>
          <a:lstStyle/>
          <a:p>
            <a:pPr>
              <a:defRPr/>
            </a:pPr>
            <a:fld id="{AAA8FEC0-DF7D-4DA8-B9FA-C607ED0B04F7}" type="slidenum">
              <a:rPr lang="en-US" smtClean="0"/>
              <a:pPr>
                <a:defRPr/>
              </a:pPr>
              <a:t>25</a:t>
            </a:fld>
            <a:endParaRPr lang="en-US"/>
          </a:p>
        </p:txBody>
      </p:sp>
    </p:spTree>
    <p:extLst>
      <p:ext uri="{BB962C8B-B14F-4D97-AF65-F5344CB8AC3E}">
        <p14:creationId xmlns:p14="http://schemas.microsoft.com/office/powerpoint/2010/main" val="33752623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u="none" strike="noStrike"/>
              <a:t>The S&amp;C</a:t>
            </a:r>
            <a:r>
              <a:rPr lang="en-US" u="none" strike="noStrike" baseline="0"/>
              <a:t> Committee standards action </a:t>
            </a:r>
            <a:r>
              <a:rPr lang="en-US" u="none" strike="noStrike"/>
              <a:t>development process typically proceeds in a tiered fashion:</a:t>
            </a:r>
            <a:r>
              <a:rPr lang="en-US" u="none" strike="noStrike" baseline="0"/>
              <a:t> </a:t>
            </a:r>
            <a:endParaRPr lang="en-US" u="none" strike="noStrike"/>
          </a:p>
          <a:p>
            <a:pPr lvl="1" eaLnBrk="1" hangingPunct="1"/>
            <a:r>
              <a:rPr lang="en-US" u="none" strike="noStrike"/>
              <a:t>The Subordinate Group develops a formal proposal.</a:t>
            </a:r>
          </a:p>
          <a:p>
            <a:pPr lvl="1" eaLnBrk="1" hangingPunct="1"/>
            <a:r>
              <a:rPr lang="en-US" u="none" strike="noStrike"/>
              <a:t>Technical discussion may occur in related Standards committees, subordinate groups, or with others with necessary expertise.</a:t>
            </a:r>
          </a:p>
          <a:p>
            <a:pPr lvl="1" eaLnBrk="1" hangingPunct="1"/>
            <a:r>
              <a:rPr lang="en-US" u="none" strike="noStrike">
                <a:cs typeface="Times New Roman" pitchFamily="18" charset="0"/>
              </a:rPr>
              <a:t>Once the proposal is approved by the Subordinate Group(s)</a:t>
            </a:r>
            <a:r>
              <a:rPr lang="en-US" u="none" strike="noStrike" baseline="0">
                <a:cs typeface="Times New Roman" pitchFamily="18" charset="0"/>
              </a:rPr>
              <a:t>, it proceeds to the</a:t>
            </a:r>
            <a:r>
              <a:rPr lang="en-US" u="none" strike="noStrike">
                <a:cs typeface="Times New Roman" pitchFamily="18" charset="0"/>
              </a:rPr>
              <a:t> Standards Committee, who </a:t>
            </a:r>
            <a:r>
              <a:rPr lang="en-US" u="none" strike="noStrike"/>
              <a:t>then votes on the proposal to achieve consensus. </a:t>
            </a:r>
          </a:p>
          <a:p>
            <a:pPr lvl="1" eaLnBrk="1" hangingPunct="1"/>
            <a:r>
              <a:rPr lang="en-US" u="none" strike="noStrike"/>
              <a:t>Once</a:t>
            </a:r>
            <a:r>
              <a:rPr lang="en-US" u="none" strike="noStrike" baseline="0"/>
              <a:t> consensus has been achieved by the Standards Committee, the </a:t>
            </a:r>
            <a:r>
              <a:rPr lang="en-US" u="none" strike="noStrike"/>
              <a:t>appropriate Supervisory Board certifies that the procedures have been followed throughout the proposal development and voting process and that the procedural requirements have been met.</a:t>
            </a:r>
          </a:p>
          <a:p>
            <a:pPr eaLnBrk="1" hangingPunct="1"/>
            <a:endParaRPr lang="en-US" u="none" strike="noStrike"/>
          </a:p>
          <a:p>
            <a:pPr defTabSz="940826" eaLnBrk="1" hangingPunct="1">
              <a:defRPr/>
            </a:pPr>
            <a:r>
              <a:rPr lang="en-US" u="none" strike="noStrike"/>
              <a:t>Further details into the consensus</a:t>
            </a:r>
            <a:r>
              <a:rPr lang="en-US" u="none" strike="noStrike" baseline="0"/>
              <a:t> process for S&amp;C activities are discussed in Modules </a:t>
            </a:r>
            <a:r>
              <a:rPr lang="en-US" u="none" strike="noStrike"/>
              <a:t>B5, Consensus Process for Standards Development and/or B9, ASME Conformity Assessment Programs.</a:t>
            </a:r>
          </a:p>
          <a:p>
            <a:pPr defTabSz="940826" eaLnBrk="1" hangingPunct="1">
              <a:defRPr/>
            </a:pPr>
            <a:endParaRPr lang="en-US"/>
          </a:p>
          <a:p>
            <a:pPr eaLnBrk="1" hangingPunct="1"/>
            <a:endParaRPr lang="en-US"/>
          </a:p>
          <a:p>
            <a:pPr eaLnBrk="1" hangingPunct="1"/>
            <a:endParaRPr lang="en-US" b="1"/>
          </a:p>
          <a:p>
            <a:endParaRPr lang="en-US"/>
          </a:p>
        </p:txBody>
      </p:sp>
      <p:sp>
        <p:nvSpPr>
          <p:cNvPr id="4" name="Slide Number Placeholder 3"/>
          <p:cNvSpPr>
            <a:spLocks noGrp="1"/>
          </p:cNvSpPr>
          <p:nvPr>
            <p:ph type="sldNum" sz="quarter" idx="10"/>
          </p:nvPr>
        </p:nvSpPr>
        <p:spPr/>
        <p:txBody>
          <a:bodyPr/>
          <a:lstStyle/>
          <a:p>
            <a:pPr>
              <a:defRPr/>
            </a:pPr>
            <a:fld id="{AAA8FEC0-DF7D-4DA8-B9FA-C607ED0B04F7}" type="slidenum">
              <a:rPr lang="en-US" smtClean="0"/>
              <a:pPr>
                <a:defRPr/>
              </a:pPr>
              <a:t>26</a:t>
            </a:fld>
            <a:endParaRPr lang="en-US"/>
          </a:p>
        </p:txBody>
      </p:sp>
    </p:spTree>
    <p:extLst>
      <p:ext uri="{BB962C8B-B14F-4D97-AF65-F5344CB8AC3E}">
        <p14:creationId xmlns:p14="http://schemas.microsoft.com/office/powerpoint/2010/main" val="386316522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ts val="617"/>
              </a:spcBef>
            </a:pPr>
            <a:r>
              <a:rPr lang="en-US" sz="1100" u="none">
                <a:solidFill>
                  <a:schemeClr val="tx1"/>
                </a:solidFill>
              </a:rPr>
              <a:t>ASME Learning and Development maintains close relationship with ASME S&amp;C to provide companion courses for codes and standards where there is a need.</a:t>
            </a:r>
          </a:p>
          <a:p>
            <a:pPr eaLnBrk="1" hangingPunct="1">
              <a:spcBef>
                <a:spcPts val="617"/>
              </a:spcBef>
              <a:spcAft>
                <a:spcPts val="0"/>
              </a:spcAft>
            </a:pPr>
            <a:r>
              <a:rPr lang="en-US" sz="1100" u="none">
                <a:solidFill>
                  <a:schemeClr val="tx1"/>
                </a:solidFill>
              </a:rPr>
              <a:t>Course Formats include: </a:t>
            </a:r>
          </a:p>
          <a:p>
            <a:pPr lvl="1" eaLnBrk="1" hangingPunct="1">
              <a:spcBef>
                <a:spcPts val="617"/>
              </a:spcBef>
              <a:spcAft>
                <a:spcPts val="0"/>
              </a:spcAft>
            </a:pPr>
            <a:r>
              <a:rPr lang="en-US" sz="1100" u="none">
                <a:solidFill>
                  <a:schemeClr val="tx1"/>
                </a:solidFill>
              </a:rPr>
              <a:t>Online ASME Assessment Based Courses </a:t>
            </a:r>
          </a:p>
          <a:p>
            <a:pPr lvl="1" eaLnBrk="1" hangingPunct="1">
              <a:spcBef>
                <a:spcPts val="617"/>
              </a:spcBef>
              <a:spcAft>
                <a:spcPts val="0"/>
              </a:spcAft>
            </a:pPr>
            <a:r>
              <a:rPr lang="en-US" sz="1100" u="none">
                <a:solidFill>
                  <a:schemeClr val="tx1"/>
                </a:solidFill>
              </a:rPr>
              <a:t>In-Company Training</a:t>
            </a:r>
          </a:p>
          <a:p>
            <a:pPr lvl="1" eaLnBrk="1" hangingPunct="1">
              <a:spcBef>
                <a:spcPts val="617"/>
              </a:spcBef>
              <a:spcAft>
                <a:spcPts val="0"/>
              </a:spcAft>
            </a:pPr>
            <a:r>
              <a:rPr lang="en-US" sz="1100" u="none">
                <a:solidFill>
                  <a:schemeClr val="tx1"/>
                </a:solidFill>
              </a:rPr>
              <a:t>On-line instructor – supported courses</a:t>
            </a:r>
          </a:p>
          <a:p>
            <a:pPr lvl="1" eaLnBrk="1" hangingPunct="1">
              <a:spcBef>
                <a:spcPts val="617"/>
              </a:spcBef>
              <a:spcAft>
                <a:spcPts val="0"/>
              </a:spcAft>
            </a:pPr>
            <a:r>
              <a:rPr lang="en-US" sz="1100" u="none">
                <a:solidFill>
                  <a:schemeClr val="tx1"/>
                </a:solidFill>
              </a:rPr>
              <a:t>Instructor-led courses on various topics world-wide</a:t>
            </a:r>
          </a:p>
          <a:p>
            <a:pPr marL="114300" lvl="1" indent="0" eaLnBrk="1" hangingPunct="1">
              <a:spcBef>
                <a:spcPts val="617"/>
              </a:spcBef>
              <a:spcAft>
                <a:spcPts val="0"/>
              </a:spcAft>
              <a:buNone/>
            </a:pPr>
            <a:endParaRPr lang="en-US" sz="1100" u="none">
              <a:solidFill>
                <a:schemeClr val="tx1"/>
              </a:solidFill>
            </a:endParaRPr>
          </a:p>
          <a:p>
            <a:pPr eaLnBrk="1" hangingPunct="1">
              <a:spcBef>
                <a:spcPts val="617"/>
              </a:spcBef>
              <a:spcAft>
                <a:spcPts val="0"/>
              </a:spcAft>
            </a:pPr>
            <a:r>
              <a:rPr lang="en-US" sz="1100" u="none">
                <a:solidFill>
                  <a:schemeClr val="tx1"/>
                </a:solidFill>
              </a:rPr>
              <a:t>ASME Learning and Development Catalog can be found at this web-site address.</a:t>
            </a:r>
          </a:p>
          <a:p>
            <a:endParaRPr lang="en-US" sz="1100">
              <a:solidFill>
                <a:schemeClr val="tx1"/>
              </a:solidFill>
            </a:endParaRPr>
          </a:p>
        </p:txBody>
      </p:sp>
      <p:sp>
        <p:nvSpPr>
          <p:cNvPr id="4" name="Slide Number Placeholder 3"/>
          <p:cNvSpPr>
            <a:spLocks noGrp="1"/>
          </p:cNvSpPr>
          <p:nvPr>
            <p:ph type="sldNum" sz="quarter" idx="10"/>
          </p:nvPr>
        </p:nvSpPr>
        <p:spPr/>
        <p:txBody>
          <a:bodyPr/>
          <a:lstStyle/>
          <a:p>
            <a:pPr>
              <a:defRPr/>
            </a:pPr>
            <a:fld id="{AAA8FEC0-DF7D-4DA8-B9FA-C607ED0B04F7}" type="slidenum">
              <a:rPr lang="en-US" smtClean="0"/>
              <a:pPr>
                <a:defRPr/>
              </a:pPr>
              <a:t>27</a:t>
            </a:fld>
            <a:endParaRPr lang="en-US"/>
          </a:p>
        </p:txBody>
      </p:sp>
    </p:spTree>
    <p:extLst>
      <p:ext uri="{BB962C8B-B14F-4D97-AF65-F5344CB8AC3E}">
        <p14:creationId xmlns:p14="http://schemas.microsoft.com/office/powerpoint/2010/main" val="2844684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86" indent="-285686">
              <a:defRPr sz="2400">
                <a:solidFill>
                  <a:schemeClr val="tx1"/>
                </a:solidFill>
                <a:latin typeface="Times"/>
              </a:defRPr>
            </a:lvl2pPr>
            <a:lvl3pPr marL="1142747" indent="-228550">
              <a:defRPr sz="2400">
                <a:solidFill>
                  <a:schemeClr val="tx1"/>
                </a:solidFill>
                <a:latin typeface="Times"/>
              </a:defRPr>
            </a:lvl3pPr>
            <a:lvl4pPr marL="1599846" indent="-228550">
              <a:defRPr sz="2400">
                <a:solidFill>
                  <a:schemeClr val="tx1"/>
                </a:solidFill>
                <a:latin typeface="Times"/>
              </a:defRPr>
            </a:lvl4pPr>
            <a:lvl5pPr marL="2056945" indent="-228550">
              <a:defRPr sz="2400">
                <a:solidFill>
                  <a:schemeClr val="tx1"/>
                </a:solidFill>
                <a:latin typeface="Times"/>
              </a:defRPr>
            </a:lvl5pPr>
            <a:lvl6pPr marL="2514044" indent="-228550" eaLnBrk="0" fontAlgn="base" hangingPunct="0">
              <a:spcBef>
                <a:spcPct val="0"/>
              </a:spcBef>
              <a:spcAft>
                <a:spcPct val="0"/>
              </a:spcAft>
              <a:defRPr sz="2400">
                <a:solidFill>
                  <a:schemeClr val="tx1"/>
                </a:solidFill>
                <a:latin typeface="Times"/>
              </a:defRPr>
            </a:lvl6pPr>
            <a:lvl7pPr marL="2971142" indent="-228550" eaLnBrk="0" fontAlgn="base" hangingPunct="0">
              <a:spcBef>
                <a:spcPct val="0"/>
              </a:spcBef>
              <a:spcAft>
                <a:spcPct val="0"/>
              </a:spcAft>
              <a:defRPr sz="2400">
                <a:solidFill>
                  <a:schemeClr val="tx1"/>
                </a:solidFill>
                <a:latin typeface="Times"/>
              </a:defRPr>
            </a:lvl7pPr>
            <a:lvl8pPr marL="3428241" indent="-228550" eaLnBrk="0" fontAlgn="base" hangingPunct="0">
              <a:spcBef>
                <a:spcPct val="0"/>
              </a:spcBef>
              <a:spcAft>
                <a:spcPct val="0"/>
              </a:spcAft>
              <a:defRPr sz="2400">
                <a:solidFill>
                  <a:schemeClr val="tx1"/>
                </a:solidFill>
                <a:latin typeface="Times"/>
              </a:defRPr>
            </a:lvl8pPr>
            <a:lvl9pPr marL="3885340" indent="-228550" eaLnBrk="0" fontAlgn="base" hangingPunct="0">
              <a:spcBef>
                <a:spcPct val="0"/>
              </a:spcBef>
              <a:spcAft>
                <a:spcPct val="0"/>
              </a:spcAft>
              <a:defRPr sz="2400">
                <a:solidFill>
                  <a:schemeClr val="tx1"/>
                </a:solidFill>
                <a:latin typeface="Times"/>
              </a:defRPr>
            </a:lvl9pPr>
          </a:lstStyle>
          <a:p>
            <a:fld id="{43DE3743-50A0-4371-A52A-373782BA01FA}" type="slidenum">
              <a:rPr lang="en-US" sz="1300">
                <a:latin typeface="Arial" charset="0"/>
              </a:rPr>
              <a:pPr/>
              <a:t>28</a:t>
            </a:fld>
            <a:endParaRPr lang="en-US" sz="1300">
              <a:latin typeface="Arial" charset="0"/>
            </a:endParaRPr>
          </a:p>
        </p:txBody>
      </p:sp>
      <p:sp>
        <p:nvSpPr>
          <p:cNvPr id="84995" name="Rectangle 2"/>
          <p:cNvSpPr>
            <a:spLocks noGrp="1" noRot="1" noChangeAspect="1" noChangeArrowheads="1" noTextEdit="1"/>
          </p:cNvSpPr>
          <p:nvPr>
            <p:ph type="sldImg"/>
          </p:nvPr>
        </p:nvSpPr>
        <p:spPr>
          <a:xfrm>
            <a:off x="1373188" y="474663"/>
            <a:ext cx="4562475" cy="3422650"/>
          </a:xfrm>
          <a:ln/>
        </p:spPr>
      </p:sp>
      <p:sp>
        <p:nvSpPr>
          <p:cNvPr id="84996" name="Rectangle 3"/>
          <p:cNvSpPr>
            <a:spLocks noGrp="1" noChangeArrowheads="1"/>
          </p:cNvSpPr>
          <p:nvPr>
            <p:ph type="body" idx="1"/>
          </p:nvPr>
        </p:nvSpPr>
        <p:spPr>
          <a:xfrm>
            <a:off x="487365" y="4244975"/>
            <a:ext cx="6338887" cy="4959350"/>
          </a:xfrm>
          <a:noFill/>
        </p:spPr>
        <p:txBody>
          <a:bodyPr/>
          <a:lstStyle/>
          <a:p>
            <a:pPr marL="247570" lvl="1" indent="0" eaLnBrk="1" hangingPunct="1">
              <a:buFont typeface="Arial" charset="0"/>
              <a:buNone/>
            </a:pPr>
            <a:r>
              <a:rPr lang="en-US" u="none">
                <a:solidFill>
                  <a:schemeClr val="tx1"/>
                </a:solidFill>
              </a:rPr>
              <a:t>The ASME Standards Technology, LLC (ST-LLC) is a not-for-profit Limited Liability Company, with ASME as its sole member.</a:t>
            </a:r>
            <a:br>
              <a:rPr lang="en-US" u="none">
                <a:solidFill>
                  <a:schemeClr val="tx1"/>
                </a:solidFill>
              </a:rPr>
            </a:br>
            <a:endParaRPr lang="en-US" u="none">
              <a:solidFill>
                <a:schemeClr val="tx1"/>
              </a:solidFill>
            </a:endParaRPr>
          </a:p>
          <a:p>
            <a:pPr marL="247570" lvl="1" indent="0" eaLnBrk="1" hangingPunct="1">
              <a:buFont typeface="Arial" charset="0"/>
              <a:buNone/>
            </a:pPr>
            <a:r>
              <a:rPr lang="en-US" u="none">
                <a:solidFill>
                  <a:schemeClr val="tx1"/>
                </a:solidFill>
              </a:rPr>
              <a:t>The </a:t>
            </a:r>
            <a:r>
              <a:rPr lang="en-US" b="0" u="none">
                <a:solidFill>
                  <a:schemeClr val="tx1"/>
                </a:solidFill>
              </a:rPr>
              <a:t>ambition of the ASME ST-LLC </a:t>
            </a:r>
            <a:r>
              <a:rPr lang="en-US" b="0" u="none" strike="noStrike">
                <a:solidFill>
                  <a:schemeClr val="tx1"/>
                </a:solidFill>
              </a:rPr>
              <a:t>is to </a:t>
            </a:r>
            <a:r>
              <a:rPr lang="en-US" b="0" u="none">
                <a:solidFill>
                  <a:schemeClr val="tx1"/>
                </a:solidFill>
              </a:rPr>
              <a:t>meet the needs of industry and government by providing new standards-related products and services, which advance the application of emerging and newly commercialized science and technology.</a:t>
            </a:r>
          </a:p>
          <a:p>
            <a:pPr marL="247570" lvl="1" indent="0" eaLnBrk="1" hangingPunct="1">
              <a:buFont typeface="Arial" charset="0"/>
              <a:buNone/>
            </a:pPr>
            <a:endParaRPr lang="en-US" b="0" u="none">
              <a:solidFill>
                <a:schemeClr val="tx1"/>
              </a:solidFill>
            </a:endParaRPr>
          </a:p>
          <a:p>
            <a:pPr marL="247570" lvl="1" indent="0" eaLnBrk="1" hangingPunct="1">
              <a:buFont typeface="Arial" charset="0"/>
              <a:buNone/>
            </a:pPr>
            <a:r>
              <a:rPr lang="en-US" b="0" u="none">
                <a:solidFill>
                  <a:schemeClr val="tx1"/>
                </a:solidFill>
              </a:rPr>
              <a:t>ASME ST-LLC maintains a close relationship with ASME especially the Standards and Certification organization.  ASME ST-LLC provides research and technology development needed to establish and maintain the technical relevance of codes and standards.</a:t>
            </a:r>
            <a:br>
              <a:rPr lang="en-US" b="0" u="none">
                <a:solidFill>
                  <a:schemeClr val="tx1"/>
                </a:solidFill>
              </a:rPr>
            </a:br>
            <a:endParaRPr lang="en-US" b="0" u="none">
              <a:solidFill>
                <a:schemeClr val="tx1"/>
              </a:solidFill>
            </a:endParaRPr>
          </a:p>
          <a:p>
            <a:pPr marL="247570" lvl="1" indent="0" eaLnBrk="1" hangingPunct="1">
              <a:buFont typeface="Arial" charset="0"/>
              <a:buNone/>
            </a:pPr>
            <a:r>
              <a:rPr lang="en-US" u="none">
                <a:solidFill>
                  <a:schemeClr val="tx1"/>
                </a:solidFill>
              </a:rPr>
              <a:t>ASME ST-LLC products and services include government contracting, collaborative research projects, pre-standards offerings, industry/consortia standards and technical services for standards implementation.</a:t>
            </a:r>
          </a:p>
          <a:p>
            <a:pPr marL="247570" lvl="1" indent="0" eaLnBrk="1" hangingPunct="1">
              <a:buFont typeface="Arial" charset="0"/>
              <a:buNone/>
            </a:pPr>
            <a:endParaRPr lang="en-US" u="none">
              <a:solidFill>
                <a:schemeClr val="tx1"/>
              </a:solidFill>
            </a:endParaRPr>
          </a:p>
          <a:p>
            <a:pPr marL="247570" lvl="1" indent="0" eaLnBrk="1" hangingPunct="1">
              <a:buFont typeface="Arial" charset="0"/>
              <a:buNone/>
            </a:pPr>
            <a:r>
              <a:rPr lang="en-US" u="none">
                <a:solidFill>
                  <a:schemeClr val="tx1"/>
                </a:solidFill>
              </a:rPr>
              <a:t>All S&amp;C committee web page</a:t>
            </a:r>
            <a:r>
              <a:rPr lang="en-US" u="none" strike="sngStrike">
                <a:solidFill>
                  <a:schemeClr val="tx1"/>
                </a:solidFill>
              </a:rPr>
              <a:t>s</a:t>
            </a:r>
            <a:r>
              <a:rPr lang="en-US" u="none">
                <a:solidFill>
                  <a:schemeClr val="tx1"/>
                </a:solidFill>
              </a:rPr>
              <a:t> contain more</a:t>
            </a:r>
            <a:r>
              <a:rPr lang="en-US" u="none" baseline="0">
                <a:solidFill>
                  <a:schemeClr val="tx1"/>
                </a:solidFill>
              </a:rPr>
              <a:t> information about ASME ST-LLC. </a:t>
            </a:r>
            <a:endParaRPr lang="en-US" u="none">
              <a:solidFill>
                <a:schemeClr val="tx1"/>
              </a:solidFill>
            </a:endParaRPr>
          </a:p>
        </p:txBody>
      </p:sp>
    </p:spTree>
    <p:extLst>
      <p:ext uri="{BB962C8B-B14F-4D97-AF65-F5344CB8AC3E}">
        <p14:creationId xmlns:p14="http://schemas.microsoft.com/office/powerpoint/2010/main" val="1404458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t>Module B contains eleven </a:t>
            </a:r>
            <a:r>
              <a:rPr lang="en-US" err="1"/>
              <a:t>submodules</a:t>
            </a:r>
            <a:r>
              <a:rPr lang="en-US"/>
              <a:t>. We will start with B1 – ASME Organizational Structure.</a:t>
            </a:r>
          </a:p>
          <a:p>
            <a:endParaRPr lang="en-US"/>
          </a:p>
          <a:p>
            <a:endParaRPr lang="en-US"/>
          </a:p>
          <a:p>
            <a:endParaRPr lang="en-US"/>
          </a:p>
        </p:txBody>
      </p:sp>
      <p:sp>
        <p:nvSpPr>
          <p:cNvPr id="4" name="Slide Number Placeholder 3"/>
          <p:cNvSpPr>
            <a:spLocks noGrp="1"/>
          </p:cNvSpPr>
          <p:nvPr>
            <p:ph type="sldNum" sz="quarter" idx="10"/>
          </p:nvPr>
        </p:nvSpPr>
        <p:spPr/>
        <p:txBody>
          <a:bodyPr/>
          <a:lstStyle/>
          <a:p>
            <a:pPr>
              <a:defRPr/>
            </a:pPr>
            <a:fld id="{83E48DBB-187F-4625-94D2-320195BC1BCC}" type="slidenum">
              <a:rPr lang="en-US" smtClean="0">
                <a:solidFill>
                  <a:prstClr val="black"/>
                </a:solidFill>
              </a:rPr>
              <a:pPr>
                <a:defRPr/>
              </a:pPr>
              <a:t>2</a:t>
            </a:fld>
            <a:endParaRPr lang="en-US">
              <a:solidFill>
                <a:prstClr val="black"/>
              </a:solidFill>
            </a:endParaRPr>
          </a:p>
        </p:txBody>
      </p:sp>
    </p:spTree>
    <p:extLst>
      <p:ext uri="{BB962C8B-B14F-4D97-AF65-F5344CB8AC3E}">
        <p14:creationId xmlns:p14="http://schemas.microsoft.com/office/powerpoint/2010/main" val="374085333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86" indent="-285686">
              <a:defRPr sz="2400">
                <a:solidFill>
                  <a:schemeClr val="tx1"/>
                </a:solidFill>
                <a:latin typeface="Times"/>
              </a:defRPr>
            </a:lvl2pPr>
            <a:lvl3pPr marL="1142747" indent="-228550">
              <a:defRPr sz="2400">
                <a:solidFill>
                  <a:schemeClr val="tx1"/>
                </a:solidFill>
                <a:latin typeface="Times"/>
              </a:defRPr>
            </a:lvl3pPr>
            <a:lvl4pPr marL="1599846" indent="-228550">
              <a:defRPr sz="2400">
                <a:solidFill>
                  <a:schemeClr val="tx1"/>
                </a:solidFill>
                <a:latin typeface="Times"/>
              </a:defRPr>
            </a:lvl4pPr>
            <a:lvl5pPr marL="2056945" indent="-228550">
              <a:defRPr sz="2400">
                <a:solidFill>
                  <a:schemeClr val="tx1"/>
                </a:solidFill>
                <a:latin typeface="Times"/>
              </a:defRPr>
            </a:lvl5pPr>
            <a:lvl6pPr marL="2514044" indent="-228550" eaLnBrk="0" fontAlgn="base" hangingPunct="0">
              <a:spcBef>
                <a:spcPct val="0"/>
              </a:spcBef>
              <a:spcAft>
                <a:spcPct val="0"/>
              </a:spcAft>
              <a:defRPr sz="2400">
                <a:solidFill>
                  <a:schemeClr val="tx1"/>
                </a:solidFill>
                <a:latin typeface="Times"/>
              </a:defRPr>
            </a:lvl6pPr>
            <a:lvl7pPr marL="2971142" indent="-228550" eaLnBrk="0" fontAlgn="base" hangingPunct="0">
              <a:spcBef>
                <a:spcPct val="0"/>
              </a:spcBef>
              <a:spcAft>
                <a:spcPct val="0"/>
              </a:spcAft>
              <a:defRPr sz="2400">
                <a:solidFill>
                  <a:schemeClr val="tx1"/>
                </a:solidFill>
                <a:latin typeface="Times"/>
              </a:defRPr>
            </a:lvl7pPr>
            <a:lvl8pPr marL="3428241" indent="-228550" eaLnBrk="0" fontAlgn="base" hangingPunct="0">
              <a:spcBef>
                <a:spcPct val="0"/>
              </a:spcBef>
              <a:spcAft>
                <a:spcPct val="0"/>
              </a:spcAft>
              <a:defRPr sz="2400">
                <a:solidFill>
                  <a:schemeClr val="tx1"/>
                </a:solidFill>
                <a:latin typeface="Times"/>
              </a:defRPr>
            </a:lvl8pPr>
            <a:lvl9pPr marL="3885340" indent="-228550" eaLnBrk="0" fontAlgn="base" hangingPunct="0">
              <a:spcBef>
                <a:spcPct val="0"/>
              </a:spcBef>
              <a:spcAft>
                <a:spcPct val="0"/>
              </a:spcAft>
              <a:defRPr sz="2400">
                <a:solidFill>
                  <a:schemeClr val="tx1"/>
                </a:solidFill>
                <a:latin typeface="Times"/>
              </a:defRPr>
            </a:lvl9pPr>
          </a:lstStyle>
          <a:p>
            <a:fld id="{4D20641E-7B79-4621-8BD0-DE76802C1793}" type="slidenum">
              <a:rPr lang="en-US" sz="1300">
                <a:latin typeface="Arial" charset="0"/>
              </a:rPr>
              <a:pPr/>
              <a:t>29</a:t>
            </a:fld>
            <a:endParaRPr lang="en-US" sz="1300">
              <a:latin typeface="Arial" charset="0"/>
            </a:endParaRPr>
          </a:p>
        </p:txBody>
      </p:sp>
      <p:sp>
        <p:nvSpPr>
          <p:cNvPr id="86019" name="Rectangle 2"/>
          <p:cNvSpPr>
            <a:spLocks noGrp="1" noRot="1" noChangeAspect="1" noChangeArrowheads="1" noTextEdit="1"/>
          </p:cNvSpPr>
          <p:nvPr>
            <p:ph type="sldImg"/>
          </p:nvPr>
        </p:nvSpPr>
        <p:spPr>
          <a:xfrm>
            <a:off x="1373188" y="474663"/>
            <a:ext cx="4564062" cy="3422650"/>
          </a:xfrm>
          <a:ln/>
        </p:spPr>
      </p:sp>
      <p:sp>
        <p:nvSpPr>
          <p:cNvPr id="86020" name="Rectangle 3"/>
          <p:cNvSpPr>
            <a:spLocks noGrp="1" noChangeArrowheads="1"/>
          </p:cNvSpPr>
          <p:nvPr>
            <p:ph type="body" idx="1"/>
          </p:nvPr>
        </p:nvSpPr>
        <p:spPr>
          <a:xfrm>
            <a:off x="487365" y="4244975"/>
            <a:ext cx="6338887" cy="4959350"/>
          </a:xfrm>
          <a:noFill/>
        </p:spPr>
        <p:txBody>
          <a:bodyPr/>
          <a:lstStyle/>
          <a:p>
            <a:pPr eaLnBrk="1" hangingPunct="1"/>
            <a:r>
              <a:rPr lang="en-US" u="none"/>
              <a:t>In  summary:</a:t>
            </a:r>
          </a:p>
          <a:p>
            <a:pPr marL="225425" indent="-225425" eaLnBrk="1" hangingPunct="1">
              <a:buFont typeface="Arial" pitchFamily="34" charset="0"/>
              <a:buChar char="•"/>
            </a:pPr>
            <a:r>
              <a:rPr lang="en-US" sz="1100" u="none"/>
              <a:t>ASME is governed by the Board of Governors who are tasked with fulfilling ASME’s Mission.</a:t>
            </a:r>
          </a:p>
          <a:p>
            <a:pPr marL="225425" indent="-225425" eaLnBrk="1" hangingPunct="1">
              <a:buFont typeface="Arial" pitchFamily="34" charset="0"/>
              <a:buChar char="•"/>
            </a:pPr>
            <a:r>
              <a:rPr lang="en-US" sz="1100" u="none" strike="noStrike"/>
              <a:t>Four</a:t>
            </a:r>
            <a:r>
              <a:rPr lang="en-US" sz="1100" u="none"/>
              <a:t> Sectors report to the Board of Governors. The Standards and Certification Sector is responsible for all ASME Standards and Certification activities. </a:t>
            </a:r>
          </a:p>
          <a:p>
            <a:pPr marL="225425" indent="-225425" eaLnBrk="1" hangingPunct="1">
              <a:buFont typeface="Arial" pitchFamily="34" charset="0"/>
              <a:buChar char="•"/>
            </a:pPr>
            <a:r>
              <a:rPr lang="en-US" sz="1100" u="none"/>
              <a:t>Three Advisory Boards and Five Supervisory Boards report to the Council on Standards and Certification. </a:t>
            </a:r>
          </a:p>
          <a:p>
            <a:pPr marL="225425" indent="-225425" eaLnBrk="1" hangingPunct="1">
              <a:buFont typeface="Arial" pitchFamily="34" charset="0"/>
              <a:buChar char="•"/>
            </a:pPr>
            <a:r>
              <a:rPr lang="en-US" sz="1100" u="none"/>
              <a:t>The five S&amp;C supervisory boards include Standardization and Testing (BST), Safety Codes &amp; Standards (BSCS), Pressure Technology Codes &amp; Standards (BPTCS), Nuclear, Clean Energy, Power and Facilities Codes &amp; Standards (BNCS), and Conformity Assessment (BCA). Multiple standards committee report to each Supervisory Board.</a:t>
            </a:r>
          </a:p>
          <a:p>
            <a:pPr marL="225425" indent="-225425" eaLnBrk="1" hangingPunct="1">
              <a:buFont typeface="Arial" pitchFamily="34" charset="0"/>
              <a:buChar char="•"/>
            </a:pPr>
            <a:r>
              <a:rPr lang="en-US" sz="1100" u="none"/>
              <a:t>Learning and Development and ASME ST-LLC maintain close relationships with ASME S&amp;C committees to provide research and training products related to codes and standards.</a:t>
            </a:r>
          </a:p>
          <a:p>
            <a:pPr eaLnBrk="1" hangingPunct="1"/>
            <a:endParaRPr lang="en-US"/>
          </a:p>
        </p:txBody>
      </p:sp>
    </p:spTree>
    <p:extLst>
      <p:ext uri="{BB962C8B-B14F-4D97-AF65-F5344CB8AC3E}">
        <p14:creationId xmlns:p14="http://schemas.microsoft.com/office/powerpoint/2010/main" val="39551254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86" indent="-285686">
              <a:defRPr sz="2400">
                <a:solidFill>
                  <a:schemeClr val="tx1"/>
                </a:solidFill>
                <a:latin typeface="Times"/>
              </a:defRPr>
            </a:lvl2pPr>
            <a:lvl3pPr marL="1142747" indent="-228550">
              <a:defRPr sz="2400">
                <a:solidFill>
                  <a:schemeClr val="tx1"/>
                </a:solidFill>
                <a:latin typeface="Times"/>
              </a:defRPr>
            </a:lvl3pPr>
            <a:lvl4pPr marL="1599846" indent="-228550">
              <a:defRPr sz="2400">
                <a:solidFill>
                  <a:schemeClr val="tx1"/>
                </a:solidFill>
                <a:latin typeface="Times"/>
              </a:defRPr>
            </a:lvl4pPr>
            <a:lvl5pPr marL="2056945" indent="-228550">
              <a:defRPr sz="2400">
                <a:solidFill>
                  <a:schemeClr val="tx1"/>
                </a:solidFill>
                <a:latin typeface="Times"/>
              </a:defRPr>
            </a:lvl5pPr>
            <a:lvl6pPr marL="2514044" indent="-228550" eaLnBrk="0" fontAlgn="base" hangingPunct="0">
              <a:spcBef>
                <a:spcPct val="0"/>
              </a:spcBef>
              <a:spcAft>
                <a:spcPct val="0"/>
              </a:spcAft>
              <a:defRPr sz="2400">
                <a:solidFill>
                  <a:schemeClr val="tx1"/>
                </a:solidFill>
                <a:latin typeface="Times"/>
              </a:defRPr>
            </a:lvl6pPr>
            <a:lvl7pPr marL="2971142" indent="-228550" eaLnBrk="0" fontAlgn="base" hangingPunct="0">
              <a:spcBef>
                <a:spcPct val="0"/>
              </a:spcBef>
              <a:spcAft>
                <a:spcPct val="0"/>
              </a:spcAft>
              <a:defRPr sz="2400">
                <a:solidFill>
                  <a:schemeClr val="tx1"/>
                </a:solidFill>
                <a:latin typeface="Times"/>
              </a:defRPr>
            </a:lvl7pPr>
            <a:lvl8pPr marL="3428241" indent="-228550" eaLnBrk="0" fontAlgn="base" hangingPunct="0">
              <a:spcBef>
                <a:spcPct val="0"/>
              </a:spcBef>
              <a:spcAft>
                <a:spcPct val="0"/>
              </a:spcAft>
              <a:defRPr sz="2400">
                <a:solidFill>
                  <a:schemeClr val="tx1"/>
                </a:solidFill>
                <a:latin typeface="Times"/>
              </a:defRPr>
            </a:lvl8pPr>
            <a:lvl9pPr marL="3885340" indent="-228550" eaLnBrk="0" fontAlgn="base" hangingPunct="0">
              <a:spcBef>
                <a:spcPct val="0"/>
              </a:spcBef>
              <a:spcAft>
                <a:spcPct val="0"/>
              </a:spcAft>
              <a:defRPr sz="2400">
                <a:solidFill>
                  <a:schemeClr val="tx1"/>
                </a:solidFill>
                <a:latin typeface="Times"/>
              </a:defRPr>
            </a:lvl9pPr>
          </a:lstStyle>
          <a:p>
            <a:fld id="{1F642F01-2D23-4997-9E9C-A4FD51FE43F8}" type="slidenum">
              <a:rPr lang="en-US" sz="1300">
                <a:latin typeface="Arial" charset="0"/>
              </a:rPr>
              <a:pPr/>
              <a:t>30</a:t>
            </a:fld>
            <a:endParaRPr lang="en-US" sz="1300">
              <a:latin typeface="Arial" charset="0"/>
            </a:endParaRPr>
          </a:p>
        </p:txBody>
      </p:sp>
      <p:sp>
        <p:nvSpPr>
          <p:cNvPr id="87043" name="Rectangle 2"/>
          <p:cNvSpPr>
            <a:spLocks noGrp="1" noRot="1" noChangeAspect="1" noChangeArrowheads="1" noTextEdit="1"/>
          </p:cNvSpPr>
          <p:nvPr>
            <p:ph type="sldImg"/>
          </p:nvPr>
        </p:nvSpPr>
        <p:spPr>
          <a:xfrm>
            <a:off x="1373188" y="474663"/>
            <a:ext cx="4564062" cy="3422650"/>
          </a:xfrm>
          <a:ln/>
        </p:spPr>
      </p:sp>
      <p:sp>
        <p:nvSpPr>
          <p:cNvPr id="87044" name="Rectangle 3"/>
          <p:cNvSpPr>
            <a:spLocks noGrp="1" noChangeArrowheads="1"/>
          </p:cNvSpPr>
          <p:nvPr>
            <p:ph type="body" idx="1"/>
          </p:nvPr>
        </p:nvSpPr>
        <p:spPr>
          <a:xfrm>
            <a:off x="487365" y="4244975"/>
            <a:ext cx="6338887" cy="4959350"/>
          </a:xfrm>
          <a:noFill/>
        </p:spPr>
        <p:txBody>
          <a:bodyPr/>
          <a:lstStyle/>
          <a:p>
            <a:pPr eaLnBrk="1" hangingPunct="1"/>
            <a:r>
              <a:rPr lang="en-US" b="1"/>
              <a:t>ASME Online References </a:t>
            </a:r>
          </a:p>
        </p:txBody>
      </p:sp>
    </p:spTree>
    <p:extLst>
      <p:ext uri="{BB962C8B-B14F-4D97-AF65-F5344CB8AC3E}">
        <p14:creationId xmlns:p14="http://schemas.microsoft.com/office/powerpoint/2010/main" val="278159753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86" indent="-285686">
              <a:defRPr sz="2400">
                <a:solidFill>
                  <a:schemeClr val="tx1"/>
                </a:solidFill>
                <a:latin typeface="Times"/>
              </a:defRPr>
            </a:lvl2pPr>
            <a:lvl3pPr marL="1142747" indent="-228550">
              <a:defRPr sz="2400">
                <a:solidFill>
                  <a:schemeClr val="tx1"/>
                </a:solidFill>
                <a:latin typeface="Times"/>
              </a:defRPr>
            </a:lvl3pPr>
            <a:lvl4pPr marL="1599846" indent="-228550">
              <a:defRPr sz="2400">
                <a:solidFill>
                  <a:schemeClr val="tx1"/>
                </a:solidFill>
                <a:latin typeface="Times"/>
              </a:defRPr>
            </a:lvl4pPr>
            <a:lvl5pPr marL="2056945" indent="-228550">
              <a:defRPr sz="2400">
                <a:solidFill>
                  <a:schemeClr val="tx1"/>
                </a:solidFill>
                <a:latin typeface="Times"/>
              </a:defRPr>
            </a:lvl5pPr>
            <a:lvl6pPr marL="2514044" indent="-228550" eaLnBrk="0" fontAlgn="base" hangingPunct="0">
              <a:spcBef>
                <a:spcPct val="0"/>
              </a:spcBef>
              <a:spcAft>
                <a:spcPct val="0"/>
              </a:spcAft>
              <a:defRPr sz="2400">
                <a:solidFill>
                  <a:schemeClr val="tx1"/>
                </a:solidFill>
                <a:latin typeface="Times"/>
              </a:defRPr>
            </a:lvl6pPr>
            <a:lvl7pPr marL="2971142" indent="-228550" eaLnBrk="0" fontAlgn="base" hangingPunct="0">
              <a:spcBef>
                <a:spcPct val="0"/>
              </a:spcBef>
              <a:spcAft>
                <a:spcPct val="0"/>
              </a:spcAft>
              <a:defRPr sz="2400">
                <a:solidFill>
                  <a:schemeClr val="tx1"/>
                </a:solidFill>
                <a:latin typeface="Times"/>
              </a:defRPr>
            </a:lvl7pPr>
            <a:lvl8pPr marL="3428241" indent="-228550" eaLnBrk="0" fontAlgn="base" hangingPunct="0">
              <a:spcBef>
                <a:spcPct val="0"/>
              </a:spcBef>
              <a:spcAft>
                <a:spcPct val="0"/>
              </a:spcAft>
              <a:defRPr sz="2400">
                <a:solidFill>
                  <a:schemeClr val="tx1"/>
                </a:solidFill>
                <a:latin typeface="Times"/>
              </a:defRPr>
            </a:lvl8pPr>
            <a:lvl9pPr marL="3885340" indent="-228550" eaLnBrk="0" fontAlgn="base" hangingPunct="0">
              <a:spcBef>
                <a:spcPct val="0"/>
              </a:spcBef>
              <a:spcAft>
                <a:spcPct val="0"/>
              </a:spcAft>
              <a:defRPr sz="2400">
                <a:solidFill>
                  <a:schemeClr val="tx1"/>
                </a:solidFill>
                <a:latin typeface="Times"/>
              </a:defRPr>
            </a:lvl9pPr>
          </a:lstStyle>
          <a:p>
            <a:fld id="{1F642F01-2D23-4997-9E9C-A4FD51FE43F8}" type="slidenum">
              <a:rPr lang="en-US" sz="1300">
                <a:latin typeface="Arial" charset="0"/>
              </a:rPr>
              <a:pPr/>
              <a:t>31</a:t>
            </a:fld>
            <a:endParaRPr lang="en-US" sz="1300">
              <a:latin typeface="Arial" charset="0"/>
            </a:endParaRPr>
          </a:p>
        </p:txBody>
      </p:sp>
      <p:sp>
        <p:nvSpPr>
          <p:cNvPr id="87043" name="Rectangle 2"/>
          <p:cNvSpPr>
            <a:spLocks noGrp="1" noRot="1" noChangeAspect="1" noChangeArrowheads="1" noTextEdit="1"/>
          </p:cNvSpPr>
          <p:nvPr>
            <p:ph type="sldImg"/>
          </p:nvPr>
        </p:nvSpPr>
        <p:spPr>
          <a:xfrm>
            <a:off x="1373188" y="474663"/>
            <a:ext cx="4564062" cy="3422650"/>
          </a:xfrm>
          <a:ln/>
        </p:spPr>
      </p:sp>
      <p:sp>
        <p:nvSpPr>
          <p:cNvPr id="87044" name="Rectangle 3"/>
          <p:cNvSpPr>
            <a:spLocks noGrp="1" noChangeArrowheads="1"/>
          </p:cNvSpPr>
          <p:nvPr>
            <p:ph type="body" idx="1"/>
          </p:nvPr>
        </p:nvSpPr>
        <p:spPr>
          <a:xfrm>
            <a:off x="487365" y="4244975"/>
            <a:ext cx="6338887" cy="4959350"/>
          </a:xfrm>
          <a:noFill/>
        </p:spPr>
        <p:txBody>
          <a:bodyPr/>
          <a:lstStyle/>
          <a:p>
            <a:pPr eaLnBrk="1" hangingPunct="1"/>
            <a:r>
              <a:rPr lang="en-US" b="1"/>
              <a:t>ASME Online References</a:t>
            </a:r>
          </a:p>
          <a:p>
            <a:pPr eaLnBrk="1" hangingPunct="1"/>
            <a:endParaRPr lang="en-US" b="1"/>
          </a:p>
        </p:txBody>
      </p:sp>
    </p:spTree>
    <p:extLst>
      <p:ext uri="{BB962C8B-B14F-4D97-AF65-F5344CB8AC3E}">
        <p14:creationId xmlns:p14="http://schemas.microsoft.com/office/powerpoint/2010/main" val="1646956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buFontTx/>
              <a:buNone/>
              <a:defRPr/>
            </a:pPr>
            <a:r>
              <a:rPr lang="en-US" sz="1200">
                <a:latin typeface="Arial"/>
                <a:cs typeface="Arial"/>
              </a:rPr>
              <a:t>At the end of this module you will be able to:</a:t>
            </a:r>
          </a:p>
          <a:p>
            <a:pPr lvl="1">
              <a:spcBef>
                <a:spcPts val="600"/>
              </a:spcBef>
            </a:pPr>
            <a:r>
              <a:rPr lang="en-US" sz="1200">
                <a:latin typeface="Arial"/>
                <a:cs typeface="Arial"/>
              </a:rPr>
              <a:t>Describe the organizational structure of ASME and its sectors.</a:t>
            </a:r>
          </a:p>
          <a:p>
            <a:pPr lvl="1">
              <a:spcBef>
                <a:spcPts val="600"/>
              </a:spcBef>
            </a:pPr>
            <a:r>
              <a:rPr lang="en-US" sz="1200">
                <a:latin typeface="Arial"/>
                <a:cs typeface="Arial"/>
              </a:rPr>
              <a:t>Describe the organization of the Standards and Certification (S&amp;C) Sector. </a:t>
            </a:r>
          </a:p>
          <a:p>
            <a:pPr lvl="1">
              <a:spcBef>
                <a:spcPts val="600"/>
              </a:spcBef>
            </a:pPr>
            <a:r>
              <a:rPr lang="en-US" sz="1200">
                <a:latin typeface="Arial"/>
                <a:cs typeface="Arial"/>
              </a:rPr>
              <a:t>Identify the types of codes, standards or conformity assessment programs covered by each of the Supervisory Boards reporting to the Council on Standards and Certification.</a:t>
            </a:r>
          </a:p>
          <a:p>
            <a:pPr lvl="1">
              <a:spcBef>
                <a:spcPts val="600"/>
              </a:spcBef>
            </a:pPr>
            <a:r>
              <a:rPr lang="en-US" sz="1200">
                <a:latin typeface="Arial"/>
                <a:cs typeface="Arial"/>
              </a:rPr>
              <a:t>Understand the roles of </a:t>
            </a:r>
            <a:r>
              <a:rPr lang="en-US" sz="1200" u="none">
                <a:latin typeface="Arial"/>
                <a:cs typeface="Arial"/>
              </a:rPr>
              <a:t>ASME Learning and Development </a:t>
            </a:r>
            <a:r>
              <a:rPr lang="en-US" sz="1200">
                <a:latin typeface="Arial"/>
                <a:cs typeface="Arial"/>
              </a:rPr>
              <a:t>and ASME ST-LLC within the S&amp;C Sector.</a:t>
            </a:r>
          </a:p>
        </p:txBody>
      </p:sp>
      <p:sp>
        <p:nvSpPr>
          <p:cNvPr id="4" name="Slide Number Placeholder 3"/>
          <p:cNvSpPr>
            <a:spLocks noGrp="1"/>
          </p:cNvSpPr>
          <p:nvPr>
            <p:ph type="sldNum" sz="quarter" idx="10"/>
          </p:nvPr>
        </p:nvSpPr>
        <p:spPr/>
        <p:txBody>
          <a:bodyPr/>
          <a:lstStyle/>
          <a:p>
            <a:fld id="{8B3D1344-5297-4757-A6B8-A2DB3CA25368}"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40665836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9046" marR="0" lvl="0" indent="0" algn="l" defTabSz="914197" rtl="0" eaLnBrk="1" fontAlgn="base" latinLnBrk="0" hangingPunct="1">
              <a:lnSpc>
                <a:spcPct val="100000"/>
              </a:lnSpc>
              <a:spcBef>
                <a:spcPct val="30000"/>
              </a:spcBef>
              <a:spcAft>
                <a:spcPct val="0"/>
              </a:spcAft>
              <a:buClrTx/>
              <a:buSzTx/>
              <a:buFontTx/>
              <a:buNone/>
              <a:tabLst/>
              <a:defRPr/>
            </a:pPr>
            <a:r>
              <a:rPr lang="en-US" b="0" u="none"/>
              <a:t>The Society’s Mission Statement is “</a:t>
            </a:r>
            <a:r>
              <a:rPr lang="en-US" sz="1100"/>
              <a:t>To advance engineering for the benefit of humanity</a:t>
            </a:r>
            <a:r>
              <a:rPr lang="en-US" b="0" u="none"/>
              <a:t>.” ASME’s vision is to be the premier resource for the engineering community globally</a:t>
            </a:r>
          </a:p>
          <a:p>
            <a:pPr marL="19046" defTabSz="914197" eaLnBrk="1" hangingPunct="1">
              <a:defRPr/>
            </a:pPr>
            <a:endParaRPr lang="en-US" b="0" u="none"/>
          </a:p>
          <a:p>
            <a:pPr eaLnBrk="1" hangingPunct="1"/>
            <a:r>
              <a:rPr lang="en-US" b="0" u="none"/>
              <a:t>In</a:t>
            </a:r>
            <a:r>
              <a:rPr lang="en-US" b="0" u="none" baseline="0"/>
              <a:t> order to achieve this mission, five strategic technologies have been identified through which ASME will serve these aspirations:  </a:t>
            </a:r>
            <a:endParaRPr lang="en-US" b="0" u="none"/>
          </a:p>
          <a:p>
            <a:pPr marL="190420" lvl="0" indent="-171450" eaLnBrk="1" hangingPunct="1">
              <a:buFont typeface="Arial" panose="020B0604020202020204" pitchFamily="34" charset="0"/>
              <a:buChar char="•"/>
            </a:pPr>
            <a:r>
              <a:rPr lang="en-US" b="0" u="none"/>
              <a:t>Advanced Manufacturing</a:t>
            </a:r>
            <a:r>
              <a:rPr lang="en-US" b="0" u="none" baseline="0"/>
              <a:t> – B</a:t>
            </a:r>
            <a:r>
              <a:rPr lang="en-US" b="0" u="none"/>
              <a:t>oth traditional industrial production and emerging areas including Additive/3D and Digital Manufacturing. </a:t>
            </a:r>
          </a:p>
          <a:p>
            <a:pPr marL="190420" lvl="0" indent="-171450" eaLnBrk="1" hangingPunct="1">
              <a:buFont typeface="Arial" panose="020B0604020202020204" pitchFamily="34" charset="0"/>
              <a:buChar char="•"/>
            </a:pPr>
            <a:r>
              <a:rPr lang="en-US" b="0" u="none"/>
              <a:t>Pressure Technology – Technologies involved in the design, analysis, materials, fabrication, construction, inspection, operation, nondestructive evaluation, and failure prevention of pressure vessels, piping, pipelines, power and heating boilers, heat exchangers, reactor vessels, pumps, valves, and other pressure and temperature-bearing components.</a:t>
            </a:r>
          </a:p>
          <a:p>
            <a:pPr marL="190420" lvl="0" indent="-171450" eaLnBrk="1" hangingPunct="1">
              <a:buFont typeface="Arial" panose="020B0604020202020204" pitchFamily="34" charset="0"/>
              <a:buChar char="•"/>
            </a:pPr>
            <a:r>
              <a:rPr lang="en-US" b="0" u="none"/>
              <a:t>Robotics</a:t>
            </a:r>
            <a:r>
              <a:rPr lang="en-US" b="0" u="none" baseline="0"/>
              <a:t> – </a:t>
            </a:r>
            <a:r>
              <a:rPr lang="en-US" b="0" u="none"/>
              <a:t>Traditional industrial machine systems that typically have three degrees or more of articulation as well as emerging areas such as drones and autonomous vehicles. </a:t>
            </a:r>
          </a:p>
          <a:p>
            <a:pPr marL="190420" lvl="0" indent="-171450" eaLnBrk="1" hangingPunct="1">
              <a:buFont typeface="Arial" panose="020B0604020202020204" pitchFamily="34" charset="0"/>
              <a:buChar char="•"/>
            </a:pPr>
            <a:r>
              <a:rPr lang="en-US" b="0" u="none" baseline="0"/>
              <a:t>Clean Energy – </a:t>
            </a:r>
            <a:r>
              <a:rPr lang="en-US" b="0" u="none"/>
              <a:t>Technologies to support the generation of electric power while minimizing environmental impact. </a:t>
            </a:r>
            <a:endParaRPr lang="en-US" b="0" u="none" baseline="0"/>
          </a:p>
          <a:p>
            <a:pPr marL="190420" lvl="0" indent="-171450" eaLnBrk="1" hangingPunct="1">
              <a:buFont typeface="Arial" panose="020B0604020202020204" pitchFamily="34" charset="0"/>
              <a:buChar char="•"/>
            </a:pPr>
            <a:r>
              <a:rPr lang="en-US" b="0" u="none" baseline="0"/>
              <a:t>Bioengineering- </a:t>
            </a:r>
            <a:r>
              <a:rPr lang="en-US" b="0" u="none"/>
              <a:t>The applications of engineering skills and analysis to the development of pharmaceuticals, biological devices, food supplements, and other products. </a:t>
            </a:r>
          </a:p>
        </p:txBody>
      </p:sp>
      <p:sp>
        <p:nvSpPr>
          <p:cNvPr id="4" name="Slide Number Placeholder 3"/>
          <p:cNvSpPr>
            <a:spLocks noGrp="1"/>
          </p:cNvSpPr>
          <p:nvPr>
            <p:ph type="sldNum" sz="quarter" idx="10"/>
          </p:nvPr>
        </p:nvSpPr>
        <p:spPr/>
        <p:txBody>
          <a:bodyPr/>
          <a:lstStyle/>
          <a:p>
            <a:pPr>
              <a:defRPr/>
            </a:pPr>
            <a:fld id="{83E48DBB-187F-4625-94D2-320195BC1BCC}" type="slidenum">
              <a:rPr lang="en-US" smtClean="0">
                <a:solidFill>
                  <a:prstClr val="black"/>
                </a:solidFill>
              </a:rPr>
              <a:pPr>
                <a:defRPr/>
              </a:pPr>
              <a:t>4</a:t>
            </a:fld>
            <a:endParaRPr lang="en-US">
              <a:solidFill>
                <a:prstClr val="black"/>
              </a:solidFill>
            </a:endParaRPr>
          </a:p>
        </p:txBody>
      </p:sp>
    </p:spTree>
    <p:extLst>
      <p:ext uri="{BB962C8B-B14F-4D97-AF65-F5344CB8AC3E}">
        <p14:creationId xmlns:p14="http://schemas.microsoft.com/office/powerpoint/2010/main" val="3618544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0" defTabSz="914197" eaLnBrk="1" hangingPunct="1">
              <a:spcBef>
                <a:spcPct val="0"/>
              </a:spcBef>
              <a:buNone/>
              <a:defRPr/>
            </a:pPr>
            <a:r>
              <a:rPr lang="en-US">
                <a:latin typeface="Arial"/>
                <a:cs typeface="Arial"/>
              </a:rPr>
              <a:t>At </a:t>
            </a:r>
            <a:r>
              <a:rPr lang="en-US" u="none">
                <a:latin typeface="Arial"/>
                <a:cs typeface="Arial"/>
              </a:rPr>
              <a:t>the top of ASME’s organizational structure is the Board of Governors.</a:t>
            </a:r>
          </a:p>
          <a:p>
            <a:pPr marL="0" lvl="1" indent="0" defTabSz="914197" eaLnBrk="1" hangingPunct="1">
              <a:spcBef>
                <a:spcPct val="0"/>
              </a:spcBef>
              <a:buNone/>
              <a:defRPr/>
            </a:pPr>
            <a:endParaRPr lang="en-US" u="none"/>
          </a:p>
          <a:p>
            <a:pPr eaLnBrk="1" hangingPunct="1">
              <a:spcBef>
                <a:spcPct val="0"/>
              </a:spcBef>
            </a:pPr>
            <a:r>
              <a:rPr lang="en-US" u="none">
                <a:latin typeface="Arial"/>
                <a:cs typeface="Arial"/>
              </a:rPr>
              <a:t>Reporting to the Board of Governors are four groups called “Sectors.” These</a:t>
            </a:r>
            <a:r>
              <a:rPr lang="en-US" u="none" baseline="0">
                <a:latin typeface="Arial"/>
                <a:cs typeface="Arial"/>
              </a:rPr>
              <a:t> are:</a:t>
            </a:r>
          </a:p>
          <a:p>
            <a:pPr marL="171450" indent="-171450" eaLnBrk="1" hangingPunct="1">
              <a:spcBef>
                <a:spcPct val="0"/>
              </a:spcBef>
              <a:buFont typeface="Arial" panose="020B0604020202020204" pitchFamily="34" charset="0"/>
              <a:buChar char="•"/>
            </a:pPr>
            <a:r>
              <a:rPr lang="en-US" u="none" baseline="0">
                <a:latin typeface="Arial"/>
                <a:cs typeface="Arial"/>
              </a:rPr>
              <a:t>Public Affairs and Outreach</a:t>
            </a:r>
          </a:p>
          <a:p>
            <a:pPr marL="171450" indent="-171450" eaLnBrk="1" hangingPunct="1">
              <a:spcBef>
                <a:spcPct val="0"/>
              </a:spcBef>
              <a:buFont typeface="Arial" panose="020B0604020202020204" pitchFamily="34" charset="0"/>
              <a:buChar char="•"/>
            </a:pPr>
            <a:r>
              <a:rPr lang="en-US" u="none" baseline="0">
                <a:latin typeface="Arial"/>
                <a:cs typeface="Arial"/>
              </a:rPr>
              <a:t>Technical and </a:t>
            </a:r>
            <a:r>
              <a:rPr lang="en-US">
                <a:latin typeface="Arial"/>
                <a:cs typeface="Arial"/>
              </a:rPr>
              <a:t>Engineering Communities</a:t>
            </a:r>
          </a:p>
          <a:p>
            <a:pPr marL="171450" indent="-171450" eaLnBrk="1" hangingPunct="1">
              <a:spcBef>
                <a:spcPct val="0"/>
              </a:spcBef>
              <a:buFont typeface="Arial" panose="020B0604020202020204" pitchFamily="34" charset="0"/>
              <a:buChar char="•"/>
            </a:pPr>
            <a:r>
              <a:rPr lang="en-US" u="none" baseline="0">
                <a:latin typeface="Arial"/>
                <a:cs typeface="Arial"/>
              </a:rPr>
              <a:t>Student and Early Career Development</a:t>
            </a:r>
          </a:p>
          <a:p>
            <a:pPr marL="171450" indent="-171450" eaLnBrk="1" hangingPunct="1">
              <a:spcBef>
                <a:spcPct val="0"/>
              </a:spcBef>
              <a:buFont typeface="Arial" panose="020B0604020202020204" pitchFamily="34" charset="0"/>
              <a:buChar char="•"/>
            </a:pPr>
            <a:r>
              <a:rPr lang="en-US" u="none" baseline="0">
                <a:latin typeface="Arial"/>
                <a:cs typeface="Arial"/>
              </a:rPr>
              <a:t>Section Engagement Sector, and</a:t>
            </a:r>
          </a:p>
          <a:p>
            <a:pPr marL="171450" indent="-171450" eaLnBrk="1" hangingPunct="1">
              <a:spcBef>
                <a:spcPct val="0"/>
              </a:spcBef>
              <a:buFont typeface="Arial" panose="020B0604020202020204" pitchFamily="34" charset="0"/>
              <a:buChar char="•"/>
            </a:pPr>
            <a:r>
              <a:rPr lang="en-US" u="none" baseline="0">
                <a:latin typeface="Arial"/>
                <a:cs typeface="Arial"/>
              </a:rPr>
              <a:t>Standards and Certification</a:t>
            </a:r>
          </a:p>
          <a:p>
            <a:pPr marL="171450" indent="-171450" eaLnBrk="1" hangingPunct="1">
              <a:spcBef>
                <a:spcPct val="0"/>
              </a:spcBef>
              <a:buFont typeface="Arial" panose="020B0604020202020204" pitchFamily="34" charset="0"/>
              <a:buChar char="•"/>
            </a:pPr>
            <a:endParaRPr lang="en-US" u="none" baseline="0">
              <a:latin typeface="Arial"/>
              <a:cs typeface="Arial"/>
            </a:endParaRPr>
          </a:p>
          <a:p>
            <a:pPr eaLnBrk="1" hangingPunct="1">
              <a:spcBef>
                <a:spcPct val="0"/>
              </a:spcBef>
            </a:pPr>
            <a:r>
              <a:rPr lang="en-US">
                <a:latin typeface="Arial"/>
                <a:cs typeface="Arial"/>
              </a:rPr>
              <a:t>Each of these</a:t>
            </a:r>
            <a:r>
              <a:rPr lang="en-US" baseline="0">
                <a:latin typeface="Arial"/>
                <a:cs typeface="Arial"/>
              </a:rPr>
              <a:t> </a:t>
            </a:r>
            <a:r>
              <a:rPr lang="en-US">
                <a:latin typeface="Arial"/>
                <a:cs typeface="Arial"/>
              </a:rPr>
              <a:t>Sectors</a:t>
            </a:r>
            <a:r>
              <a:rPr lang="en-US" baseline="0">
                <a:latin typeface="Arial"/>
                <a:cs typeface="Arial"/>
              </a:rPr>
              <a:t> h</a:t>
            </a:r>
            <a:r>
              <a:rPr lang="en-US">
                <a:latin typeface="Arial"/>
                <a:cs typeface="Arial"/>
              </a:rPr>
              <a:t>as responsibility for a specific area and carries out activities designed to further the objectives of the society.</a:t>
            </a:r>
          </a:p>
          <a:p>
            <a:pPr eaLnBrk="1" hangingPunct="1"/>
            <a:endParaRPr lang="en-US"/>
          </a:p>
          <a:p>
            <a:pPr eaLnBrk="1" hangingPunct="1">
              <a:spcBef>
                <a:spcPct val="0"/>
              </a:spcBef>
            </a:pPr>
            <a:r>
              <a:rPr lang="en-US">
                <a:latin typeface="Arial"/>
                <a:cs typeface="Arial"/>
              </a:rPr>
              <a:t>Let us briefly look at the responsibilities of the Board and each of the Sectors, starting with the Board of Governors.</a:t>
            </a:r>
          </a:p>
        </p:txBody>
      </p:sp>
      <p:sp>
        <p:nvSpPr>
          <p:cNvPr id="4" name="Slide Number Placeholder 3"/>
          <p:cNvSpPr>
            <a:spLocks noGrp="1"/>
          </p:cNvSpPr>
          <p:nvPr>
            <p:ph type="sldNum" sz="quarter" idx="10"/>
          </p:nvPr>
        </p:nvSpPr>
        <p:spPr/>
        <p:txBody>
          <a:bodyPr/>
          <a:lstStyle/>
          <a:p>
            <a:pPr>
              <a:defRPr/>
            </a:pPr>
            <a:fld id="{83E48DBB-187F-4625-94D2-320195BC1BCC}" type="slidenum">
              <a:rPr lang="en-US" smtClean="0">
                <a:solidFill>
                  <a:prstClr val="black"/>
                </a:solidFill>
              </a:rPr>
              <a:pPr>
                <a:defRPr/>
              </a:pPr>
              <a:t>5</a:t>
            </a:fld>
            <a:endParaRPr lang="en-US">
              <a:solidFill>
                <a:prstClr val="black"/>
              </a:solidFill>
            </a:endParaRPr>
          </a:p>
        </p:txBody>
      </p:sp>
    </p:spTree>
    <p:extLst>
      <p:ext uri="{BB962C8B-B14F-4D97-AF65-F5344CB8AC3E}">
        <p14:creationId xmlns:p14="http://schemas.microsoft.com/office/powerpoint/2010/main" val="36185448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t>The Board of Governors is responsible for developing</a:t>
            </a:r>
            <a:r>
              <a:rPr lang="en-US" baseline="0"/>
              <a:t> the</a:t>
            </a:r>
            <a:r>
              <a:rPr lang="en-US"/>
              <a:t> overall policy for the Society and delegating responsibility to subsidiary bodies including Subordinate Committees and Sectors to ensure fulfillment of ASME’s Mission</a:t>
            </a:r>
            <a:r>
              <a:rPr lang="en-US" baseline="0"/>
              <a:t> and Vision.</a:t>
            </a:r>
            <a:endParaRPr lang="en-US"/>
          </a:p>
          <a:p>
            <a:pPr eaLnBrk="1" hangingPunct="1"/>
            <a:endParaRPr lang="en-US"/>
          </a:p>
          <a:p>
            <a:pPr marL="0" lvl="1" indent="0" defTabSz="914197" eaLnBrk="1" hangingPunct="1">
              <a:buNone/>
              <a:defRPr/>
            </a:pPr>
            <a:r>
              <a:rPr lang="en-US"/>
              <a:t>The Board of Governors</a:t>
            </a:r>
            <a:r>
              <a:rPr lang="en-US" baseline="0"/>
              <a:t> </a:t>
            </a:r>
            <a:r>
              <a:rPr lang="en-US"/>
              <a:t>is made up of </a:t>
            </a:r>
            <a:r>
              <a:rPr lang="en-US" strike="noStrike"/>
              <a:t>twelve</a:t>
            </a:r>
            <a:r>
              <a:rPr lang="en-US"/>
              <a:t> voting members and the Executive Director of the Society, who </a:t>
            </a:r>
            <a:r>
              <a:rPr lang="en-US" u="none"/>
              <a:t>is a non-voting member. </a:t>
            </a:r>
          </a:p>
        </p:txBody>
      </p:sp>
      <p:sp>
        <p:nvSpPr>
          <p:cNvPr id="4" name="Slide Number Placeholder 3"/>
          <p:cNvSpPr>
            <a:spLocks noGrp="1"/>
          </p:cNvSpPr>
          <p:nvPr>
            <p:ph type="sldNum" sz="quarter" idx="10"/>
          </p:nvPr>
        </p:nvSpPr>
        <p:spPr/>
        <p:txBody>
          <a:bodyPr/>
          <a:lstStyle/>
          <a:p>
            <a:pPr>
              <a:defRPr/>
            </a:pPr>
            <a:fld id="{83E48DBB-187F-4625-94D2-320195BC1BCC}" type="slidenum">
              <a:rPr lang="en-US" smtClean="0">
                <a:solidFill>
                  <a:prstClr val="black"/>
                </a:solidFill>
              </a:rPr>
              <a:pPr>
                <a:defRPr/>
              </a:pPr>
              <a:t>6</a:t>
            </a:fld>
            <a:endParaRPr lang="en-US">
              <a:solidFill>
                <a:prstClr val="black"/>
              </a:solidFill>
            </a:endParaRPr>
          </a:p>
        </p:txBody>
      </p:sp>
    </p:spTree>
    <p:extLst>
      <p:ext uri="{BB962C8B-B14F-4D97-AF65-F5344CB8AC3E}">
        <p14:creationId xmlns:p14="http://schemas.microsoft.com/office/powerpoint/2010/main" val="36185448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ts val="1235"/>
              </a:spcBef>
              <a:spcAft>
                <a:spcPct val="0"/>
              </a:spcAft>
              <a:buClr>
                <a:schemeClr val="accent2"/>
              </a:buClr>
              <a:buSzTx/>
              <a:buFontTx/>
              <a:buNone/>
              <a:tabLst/>
              <a:defRPr/>
            </a:pPr>
            <a:r>
              <a:rPr lang="en-US" u="none"/>
              <a:t>The Public Affairs and Outreach Sector’s mission </a:t>
            </a:r>
            <a:r>
              <a:rPr lang="en-US"/>
              <a:t>is to expand global awareness, knowledge, and application of engineering and technology through education, outreach, and advocacy with the public, industry, academia, and government. </a:t>
            </a:r>
            <a:endParaRPr lang="en-US" sz="1200"/>
          </a:p>
          <a:p>
            <a:pPr>
              <a:spcBef>
                <a:spcPts val="1235"/>
              </a:spcBef>
              <a:buClr>
                <a:schemeClr val="accent2"/>
              </a:buClr>
            </a:pPr>
            <a:endParaRPr lang="en-US" u="none"/>
          </a:p>
          <a:p>
            <a:pPr>
              <a:spcBef>
                <a:spcPts val="1235"/>
              </a:spcBef>
              <a:buClr>
                <a:schemeClr val="accent2"/>
              </a:buClr>
            </a:pPr>
            <a:endParaRPr lang="en-US" u="none"/>
          </a:p>
          <a:p>
            <a:pPr>
              <a:spcBef>
                <a:spcPts val="1235"/>
              </a:spcBef>
              <a:buClr>
                <a:schemeClr val="accent2"/>
              </a:buClr>
            </a:pPr>
            <a:r>
              <a:rPr lang="en-US" u="none"/>
              <a:t>The</a:t>
            </a:r>
            <a:r>
              <a:rPr lang="en-US" u="none" baseline="0"/>
              <a:t> Public Affairs and Outreach Sector is led by a council which currently has the following Board and Committees reporting to it:</a:t>
            </a:r>
          </a:p>
          <a:p>
            <a:pPr marL="171450" indent="-171450">
              <a:spcBef>
                <a:spcPts val="1235"/>
              </a:spcBef>
              <a:buClr>
                <a:schemeClr val="accent2"/>
              </a:buClr>
              <a:buFont typeface="Arial" panose="020B0604020202020204" pitchFamily="34" charset="0"/>
              <a:buChar char="•"/>
            </a:pPr>
            <a:r>
              <a:rPr lang="en-US" u="none" baseline="0"/>
              <a:t>Committee on Government Relations</a:t>
            </a:r>
          </a:p>
          <a:p>
            <a:pPr marL="171450" indent="-171450">
              <a:spcBef>
                <a:spcPts val="1235"/>
              </a:spcBef>
              <a:buClr>
                <a:schemeClr val="accent2"/>
              </a:buClr>
              <a:buFont typeface="Arial" panose="020B0604020202020204" pitchFamily="34" charset="0"/>
              <a:buChar char="•"/>
            </a:pPr>
            <a:r>
              <a:rPr lang="en-US" u="none" baseline="0"/>
              <a:t>Committee on Engineering for Sustainable Development (ESD)</a:t>
            </a:r>
          </a:p>
          <a:p>
            <a:pPr marL="171450" indent="-171450">
              <a:spcBef>
                <a:spcPts val="1235"/>
              </a:spcBef>
              <a:buClr>
                <a:schemeClr val="accent2"/>
              </a:buClr>
              <a:buFont typeface="Arial" panose="020B0604020202020204" pitchFamily="34" charset="0"/>
              <a:buChar char="•"/>
            </a:pPr>
            <a:r>
              <a:rPr lang="en-US" u="none" baseline="0"/>
              <a:t>Committee on Engineering Education</a:t>
            </a:r>
          </a:p>
          <a:p>
            <a:pPr marL="171450" indent="-171450">
              <a:spcBef>
                <a:spcPts val="1235"/>
              </a:spcBef>
              <a:buClr>
                <a:schemeClr val="accent2"/>
              </a:buClr>
              <a:buFont typeface="Arial" panose="020B0604020202020204" pitchFamily="34" charset="0"/>
              <a:buChar char="•"/>
            </a:pPr>
            <a:r>
              <a:rPr lang="en-US" u="none" baseline="0"/>
              <a:t>Pre-College Education Committee</a:t>
            </a:r>
          </a:p>
        </p:txBody>
      </p:sp>
      <p:sp>
        <p:nvSpPr>
          <p:cNvPr id="4" name="Slide Number Placeholder 3"/>
          <p:cNvSpPr>
            <a:spLocks noGrp="1"/>
          </p:cNvSpPr>
          <p:nvPr>
            <p:ph type="sldNum" sz="quarter" idx="10"/>
          </p:nvPr>
        </p:nvSpPr>
        <p:spPr/>
        <p:txBody>
          <a:bodyPr/>
          <a:lstStyle/>
          <a:p>
            <a:pPr>
              <a:defRPr/>
            </a:pPr>
            <a:fld id="{83E48DBB-187F-4625-94D2-320195BC1BCC}" type="slidenum">
              <a:rPr lang="en-US" smtClean="0">
                <a:solidFill>
                  <a:prstClr val="black"/>
                </a:solidFill>
              </a:rPr>
              <a:pPr>
                <a:defRPr/>
              </a:pPr>
              <a:t>7</a:t>
            </a:fld>
            <a:endParaRPr lang="en-US">
              <a:solidFill>
                <a:prstClr val="black"/>
              </a:solidFill>
            </a:endParaRPr>
          </a:p>
        </p:txBody>
      </p:sp>
    </p:spTree>
    <p:extLst>
      <p:ext uri="{BB962C8B-B14F-4D97-AF65-F5344CB8AC3E}">
        <p14:creationId xmlns:p14="http://schemas.microsoft.com/office/powerpoint/2010/main" val="36185448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197">
              <a:spcBef>
                <a:spcPct val="0"/>
              </a:spcBef>
              <a:defRPr/>
            </a:pPr>
            <a:r>
              <a:rPr lang="en-US" u="none"/>
              <a:t>The underlying purpose of ASME’s Technical</a:t>
            </a:r>
            <a:r>
              <a:rPr lang="en-US" u="none" baseline="0"/>
              <a:t> and Engineering Communities (TEC) </a:t>
            </a:r>
            <a:r>
              <a:rPr lang="en-US" u="none"/>
              <a:t>Sector is to advance engineering, deliver content, and provide growth opportunities to our multifaceted community of engineers.</a:t>
            </a:r>
          </a:p>
          <a:p>
            <a:pPr defTabSz="914197">
              <a:spcBef>
                <a:spcPct val="0"/>
              </a:spcBef>
              <a:defRPr/>
            </a:pPr>
            <a:endParaRPr lang="en-US" u="none"/>
          </a:p>
          <a:p>
            <a:r>
              <a:rPr lang="en-US" b="0" u="none" strike="noStrike">
                <a:effectLst>
                  <a:outerShdw blurRad="38100" dist="38100" dir="2700000" algn="tl">
                    <a:srgbClr val="000000">
                      <a:alpha val="43137"/>
                    </a:srgbClr>
                  </a:outerShdw>
                </a:effectLst>
              </a:rPr>
              <a:t>This goal is achieved through numerous programs including: </a:t>
            </a:r>
            <a:endParaRPr lang="en-US"/>
          </a:p>
          <a:p>
            <a:pPr lvl="1" eaLnBrk="1" hangingPunct="1"/>
            <a:r>
              <a:rPr lang="en-US"/>
              <a:t>Technical Divisions</a:t>
            </a:r>
          </a:p>
          <a:p>
            <a:pPr lvl="2" eaLnBrk="1" hangingPunct="1"/>
            <a:r>
              <a:rPr lang="en-US"/>
              <a:t>Technical Divisions are a Collaborative community of peers – ASME Society members select 5 divisions when they join</a:t>
            </a:r>
          </a:p>
          <a:p>
            <a:pPr lvl="1" eaLnBrk="1" hangingPunct="1"/>
            <a:r>
              <a:rPr lang="en-US"/>
              <a:t>Leadership &amp; Volunteer Opportunities</a:t>
            </a:r>
          </a:p>
          <a:p>
            <a:pPr lvl="1" eaLnBrk="1" hangingPunct="1"/>
            <a:r>
              <a:rPr lang="en-US"/>
              <a:t>Student &amp; Early Career Activities</a:t>
            </a:r>
          </a:p>
          <a:p>
            <a:pPr lvl="1" eaLnBrk="1" hangingPunct="1"/>
            <a:r>
              <a:rPr lang="en-US"/>
              <a:t>Networking and Career Development</a:t>
            </a:r>
          </a:p>
          <a:p>
            <a:pPr lvl="1" eaLnBrk="1" hangingPunct="1"/>
            <a:r>
              <a:rPr lang="en-US"/>
              <a:t>Technical Conferences</a:t>
            </a:r>
          </a:p>
          <a:p>
            <a:pPr lvl="1" eaLnBrk="1" hangingPunct="1"/>
            <a:r>
              <a:rPr lang="en-US"/>
              <a:t>Technical Publications (conference papers and journals)</a:t>
            </a:r>
          </a:p>
        </p:txBody>
      </p:sp>
      <p:sp>
        <p:nvSpPr>
          <p:cNvPr id="4" name="Slide Number Placeholder 3"/>
          <p:cNvSpPr>
            <a:spLocks noGrp="1"/>
          </p:cNvSpPr>
          <p:nvPr>
            <p:ph type="sldNum" sz="quarter" idx="10"/>
          </p:nvPr>
        </p:nvSpPr>
        <p:spPr/>
        <p:txBody>
          <a:bodyPr/>
          <a:lstStyle/>
          <a:p>
            <a:pPr>
              <a:defRPr/>
            </a:pPr>
            <a:fld id="{83E48DBB-187F-4625-94D2-320195BC1BCC}" type="slidenum">
              <a:rPr lang="en-US" smtClean="0">
                <a:solidFill>
                  <a:prstClr val="black"/>
                </a:solidFill>
              </a:rPr>
              <a:pPr>
                <a:defRPr/>
              </a:pPr>
              <a:t>8</a:t>
            </a:fld>
            <a:endParaRPr lang="en-US">
              <a:solidFill>
                <a:prstClr val="black"/>
              </a:solidFill>
            </a:endParaRPr>
          </a:p>
        </p:txBody>
      </p:sp>
    </p:spTree>
    <p:extLst>
      <p:ext uri="{BB962C8B-B14F-4D97-AF65-F5344CB8AC3E}">
        <p14:creationId xmlns:p14="http://schemas.microsoft.com/office/powerpoint/2010/main" val="3618544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5"/>
          <p:cNvSpPr>
            <a:spLocks noGrp="1" noChangeArrowheads="1"/>
          </p:cNvSpPr>
          <p:nvPr>
            <p:ph type="ftr" sz="quarter" idx="10"/>
          </p:nvPr>
        </p:nvSpPr>
        <p:spPr>
          <a:ln/>
        </p:spPr>
        <p:txBody>
          <a:bodyPr/>
          <a:lstStyle>
            <a:lvl1pPr>
              <a:defRPr/>
            </a:lvl1pPr>
          </a:lstStyle>
          <a:p>
            <a:pPr algn="ctr">
              <a:defRPr/>
            </a:pPr>
            <a:r>
              <a:rPr lang="en-US"/>
              <a:t>ASME S&amp;C Training – Module B1. ASME Organizational  Structure</a:t>
            </a:r>
          </a:p>
        </p:txBody>
      </p:sp>
      <p:sp>
        <p:nvSpPr>
          <p:cNvPr id="5" name="Rectangle 6"/>
          <p:cNvSpPr>
            <a:spLocks noGrp="1" noChangeArrowheads="1"/>
          </p:cNvSpPr>
          <p:nvPr>
            <p:ph type="sldNum" sz="quarter" idx="11"/>
          </p:nvPr>
        </p:nvSpPr>
        <p:spPr>
          <a:ln/>
        </p:spPr>
        <p:txBody>
          <a:bodyPr/>
          <a:lstStyle>
            <a:lvl1pPr>
              <a:defRPr/>
            </a:lvl1pPr>
          </a:lstStyle>
          <a:p>
            <a:pPr>
              <a:defRPr/>
            </a:pPr>
            <a:fld id="{9F48F7A2-DF98-4C7E-BF0E-D5A6410ADBED}" type="slidenum">
              <a:rPr lang="en-US"/>
              <a:pPr>
                <a:defRPr/>
              </a:pPr>
              <a:t>‹#›</a:t>
            </a:fld>
            <a:endParaRPr lang="en-US"/>
          </a:p>
        </p:txBody>
      </p:sp>
    </p:spTree>
    <p:extLst>
      <p:ext uri="{BB962C8B-B14F-4D97-AF65-F5344CB8AC3E}">
        <p14:creationId xmlns:p14="http://schemas.microsoft.com/office/powerpoint/2010/main" val="3555114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lgn="ctr">
              <a:defRPr/>
            </a:pPr>
            <a:r>
              <a:rPr lang="en-US"/>
              <a:t>ASME S&amp;C Training – Module B1. ASME Organizational  Structure</a:t>
            </a:r>
          </a:p>
        </p:txBody>
      </p:sp>
      <p:sp>
        <p:nvSpPr>
          <p:cNvPr id="5" name="Rectangle 6"/>
          <p:cNvSpPr>
            <a:spLocks noGrp="1" noChangeArrowheads="1"/>
          </p:cNvSpPr>
          <p:nvPr>
            <p:ph type="sldNum" sz="quarter" idx="11"/>
          </p:nvPr>
        </p:nvSpPr>
        <p:spPr>
          <a:ln/>
        </p:spPr>
        <p:txBody>
          <a:bodyPr/>
          <a:lstStyle>
            <a:lvl1pPr>
              <a:defRPr/>
            </a:lvl1pPr>
          </a:lstStyle>
          <a:p>
            <a:pPr>
              <a:defRPr/>
            </a:pPr>
            <a:fld id="{CC5599E6-D207-435F-BB61-875A35875920}" type="slidenum">
              <a:rPr lang="en-US"/>
              <a:pPr>
                <a:defRPr/>
              </a:pPr>
              <a:t>‹#›</a:t>
            </a:fld>
            <a:endParaRPr lang="en-US"/>
          </a:p>
        </p:txBody>
      </p:sp>
    </p:spTree>
    <p:extLst>
      <p:ext uri="{BB962C8B-B14F-4D97-AF65-F5344CB8AC3E}">
        <p14:creationId xmlns:p14="http://schemas.microsoft.com/office/powerpoint/2010/main" val="946435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lgn="ctr">
              <a:defRPr/>
            </a:pPr>
            <a:r>
              <a:rPr lang="en-US"/>
              <a:t>ASME S&amp;C Training – Module B1. ASME Organizational  Structure</a:t>
            </a:r>
          </a:p>
        </p:txBody>
      </p:sp>
      <p:sp>
        <p:nvSpPr>
          <p:cNvPr id="5" name="Rectangle 6"/>
          <p:cNvSpPr>
            <a:spLocks noGrp="1" noChangeArrowheads="1"/>
          </p:cNvSpPr>
          <p:nvPr>
            <p:ph type="sldNum" sz="quarter" idx="11"/>
          </p:nvPr>
        </p:nvSpPr>
        <p:spPr>
          <a:ln/>
        </p:spPr>
        <p:txBody>
          <a:bodyPr/>
          <a:lstStyle>
            <a:lvl1pPr>
              <a:defRPr/>
            </a:lvl1pPr>
          </a:lstStyle>
          <a:p>
            <a:pPr>
              <a:defRPr/>
            </a:pPr>
            <a:fld id="{AD6C0956-190E-4780-9A7D-19CEBD9BCBB2}" type="slidenum">
              <a:rPr lang="en-US"/>
              <a:pPr>
                <a:defRPr/>
              </a:pPr>
              <a:t>‹#›</a:t>
            </a:fld>
            <a:endParaRPr lang="en-US"/>
          </a:p>
        </p:txBody>
      </p:sp>
    </p:spTree>
    <p:extLst>
      <p:ext uri="{BB962C8B-B14F-4D97-AF65-F5344CB8AC3E}">
        <p14:creationId xmlns:p14="http://schemas.microsoft.com/office/powerpoint/2010/main" val="1653397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Footer Placeholder 3"/>
          <p:cNvSpPr>
            <a:spLocks noGrp="1"/>
          </p:cNvSpPr>
          <p:nvPr>
            <p:ph type="ftr" sz="quarter" idx="10"/>
          </p:nvPr>
        </p:nvSpPr>
        <p:spPr/>
        <p:txBody>
          <a:bodyPr/>
          <a:lstStyle>
            <a:lvl1pPr>
              <a:defRPr/>
            </a:lvl1pPr>
          </a:lstStyle>
          <a:p>
            <a:pPr algn="ctr">
              <a:defRPr/>
            </a:pPr>
            <a:r>
              <a:rPr lang="en-US"/>
              <a:t>ASME S&amp;C Training – Module B1. ASME Organizational  Structure</a:t>
            </a:r>
          </a:p>
        </p:txBody>
      </p:sp>
      <p:sp>
        <p:nvSpPr>
          <p:cNvPr id="5" name="Slide Number Placeholder 4"/>
          <p:cNvSpPr>
            <a:spLocks noGrp="1"/>
          </p:cNvSpPr>
          <p:nvPr>
            <p:ph type="sldNum" sz="quarter" idx="11"/>
          </p:nvPr>
        </p:nvSpPr>
        <p:spPr/>
        <p:txBody>
          <a:bodyPr/>
          <a:lstStyle>
            <a:lvl1pPr>
              <a:defRPr/>
            </a:lvl1pPr>
          </a:lstStyle>
          <a:p>
            <a:pPr>
              <a:defRPr/>
            </a:pPr>
            <a:fld id="{9F48F7A2-DF98-4C7E-BF0E-D5A6410ADBED}" type="slidenum">
              <a:rPr lang="en-US" smtClean="0"/>
              <a:pPr>
                <a:defRPr/>
              </a:pPr>
              <a:t>‹#›</a:t>
            </a:fld>
            <a:endParaRPr lang="en-US"/>
          </a:p>
        </p:txBody>
      </p:sp>
    </p:spTree>
    <p:extLst>
      <p:ext uri="{BB962C8B-B14F-4D97-AF65-F5344CB8AC3E}">
        <p14:creationId xmlns:p14="http://schemas.microsoft.com/office/powerpoint/2010/main" val="4237091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pPr algn="ctr">
              <a:defRPr/>
            </a:pPr>
            <a:r>
              <a:rPr lang="en-US"/>
              <a:t>ASME S&amp;C Training – Module B1. ASME Organizational  Structure</a:t>
            </a:r>
          </a:p>
        </p:txBody>
      </p:sp>
      <p:sp>
        <p:nvSpPr>
          <p:cNvPr id="5" name="Slide Number Placeholder 4"/>
          <p:cNvSpPr>
            <a:spLocks noGrp="1"/>
          </p:cNvSpPr>
          <p:nvPr>
            <p:ph type="sldNum" sz="quarter" idx="11"/>
          </p:nvPr>
        </p:nvSpPr>
        <p:spPr/>
        <p:txBody>
          <a:bodyPr/>
          <a:lstStyle>
            <a:lvl1pPr>
              <a:defRPr/>
            </a:lvl1pPr>
          </a:lstStyle>
          <a:p>
            <a:pPr>
              <a:defRPr/>
            </a:pPr>
            <a:fld id="{E72449C7-5D5E-49C9-B243-608D90849B01}" type="slidenum">
              <a:rPr lang="en-US" smtClean="0"/>
              <a:pPr>
                <a:defRPr/>
              </a:pPr>
              <a:t>‹#›</a:t>
            </a:fld>
            <a:endParaRPr lang="en-US"/>
          </a:p>
        </p:txBody>
      </p:sp>
    </p:spTree>
    <p:extLst>
      <p:ext uri="{BB962C8B-B14F-4D97-AF65-F5344CB8AC3E}">
        <p14:creationId xmlns:p14="http://schemas.microsoft.com/office/powerpoint/2010/main" val="19543000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pPr algn="ctr">
              <a:defRPr/>
            </a:pPr>
            <a:r>
              <a:rPr lang="en-US"/>
              <a:t>ASME S&amp;C Training – Module B1. ASME Organizational  Structure</a:t>
            </a:r>
          </a:p>
        </p:txBody>
      </p:sp>
      <p:sp>
        <p:nvSpPr>
          <p:cNvPr id="6" name="Slide Number Placeholder 5"/>
          <p:cNvSpPr>
            <a:spLocks noGrp="1"/>
          </p:cNvSpPr>
          <p:nvPr>
            <p:ph type="sldNum" sz="quarter" idx="11"/>
          </p:nvPr>
        </p:nvSpPr>
        <p:spPr/>
        <p:txBody>
          <a:bodyPr/>
          <a:lstStyle>
            <a:lvl1pPr>
              <a:defRPr/>
            </a:lvl1pPr>
          </a:lstStyle>
          <a:p>
            <a:pPr>
              <a:defRPr/>
            </a:pPr>
            <a:fld id="{E173F332-5C43-4277-845F-2C94EB7524E1}" type="slidenum">
              <a:rPr lang="en-US" smtClean="0"/>
              <a:pPr>
                <a:defRPr/>
              </a:pPr>
              <a:t>‹#›</a:t>
            </a:fld>
            <a:endParaRPr lang="en-US"/>
          </a:p>
        </p:txBody>
      </p:sp>
    </p:spTree>
    <p:extLst>
      <p:ext uri="{BB962C8B-B14F-4D97-AF65-F5344CB8AC3E}">
        <p14:creationId xmlns:p14="http://schemas.microsoft.com/office/powerpoint/2010/main" val="24425084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pPr algn="ctr">
              <a:defRPr/>
            </a:pPr>
            <a:r>
              <a:rPr lang="en-US"/>
              <a:t>ASME S&amp;C Training – Module B1. ASME Organizational  Structure</a:t>
            </a:r>
          </a:p>
        </p:txBody>
      </p:sp>
      <p:sp>
        <p:nvSpPr>
          <p:cNvPr id="8" name="Slide Number Placeholder 7"/>
          <p:cNvSpPr>
            <a:spLocks noGrp="1"/>
          </p:cNvSpPr>
          <p:nvPr>
            <p:ph type="sldNum" sz="quarter" idx="11"/>
          </p:nvPr>
        </p:nvSpPr>
        <p:spPr/>
        <p:txBody>
          <a:bodyPr/>
          <a:lstStyle>
            <a:lvl1pPr>
              <a:defRPr/>
            </a:lvl1pPr>
          </a:lstStyle>
          <a:p>
            <a:pPr>
              <a:defRPr/>
            </a:pPr>
            <a:fld id="{D2B5EEBB-FD56-4932-9B46-228C134CAA3C}" type="slidenum">
              <a:rPr lang="en-US" smtClean="0"/>
              <a:pPr>
                <a:defRPr/>
              </a:pPr>
              <a:t>‹#›</a:t>
            </a:fld>
            <a:endParaRPr lang="en-US"/>
          </a:p>
        </p:txBody>
      </p:sp>
    </p:spTree>
    <p:extLst>
      <p:ext uri="{BB962C8B-B14F-4D97-AF65-F5344CB8AC3E}">
        <p14:creationId xmlns:p14="http://schemas.microsoft.com/office/powerpoint/2010/main" val="12970976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pPr algn="ctr">
              <a:defRPr/>
            </a:pPr>
            <a:r>
              <a:rPr lang="en-US"/>
              <a:t>ASME S&amp;C Training – Module B1. ASME Organizational  Structure</a:t>
            </a:r>
          </a:p>
        </p:txBody>
      </p:sp>
      <p:sp>
        <p:nvSpPr>
          <p:cNvPr id="4" name="Slide Number Placeholder 3"/>
          <p:cNvSpPr>
            <a:spLocks noGrp="1"/>
          </p:cNvSpPr>
          <p:nvPr>
            <p:ph type="sldNum" sz="quarter" idx="11"/>
          </p:nvPr>
        </p:nvSpPr>
        <p:spPr/>
        <p:txBody>
          <a:bodyPr/>
          <a:lstStyle>
            <a:lvl1pPr>
              <a:defRPr/>
            </a:lvl1pPr>
          </a:lstStyle>
          <a:p>
            <a:pPr>
              <a:defRPr/>
            </a:pPr>
            <a:fld id="{C88588D5-31AE-4518-9A8B-12DC38171C79}" type="slidenum">
              <a:rPr lang="en-US" smtClean="0"/>
              <a:pPr>
                <a:defRPr/>
              </a:pPr>
              <a:t>‹#›</a:t>
            </a:fld>
            <a:endParaRPr lang="en-US"/>
          </a:p>
        </p:txBody>
      </p:sp>
    </p:spTree>
    <p:extLst>
      <p:ext uri="{BB962C8B-B14F-4D97-AF65-F5344CB8AC3E}">
        <p14:creationId xmlns:p14="http://schemas.microsoft.com/office/powerpoint/2010/main" val="22368044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pPr algn="ctr">
              <a:defRPr/>
            </a:pPr>
            <a:r>
              <a:rPr lang="en-US"/>
              <a:t>ASME S&amp;C Training – Module B1. ASME Organizational  Structure</a:t>
            </a:r>
          </a:p>
        </p:txBody>
      </p:sp>
      <p:sp>
        <p:nvSpPr>
          <p:cNvPr id="3" name="Slide Number Placeholder 2"/>
          <p:cNvSpPr>
            <a:spLocks noGrp="1"/>
          </p:cNvSpPr>
          <p:nvPr>
            <p:ph type="sldNum" sz="quarter" idx="11"/>
          </p:nvPr>
        </p:nvSpPr>
        <p:spPr/>
        <p:txBody>
          <a:bodyPr/>
          <a:lstStyle>
            <a:lvl1pPr>
              <a:defRPr/>
            </a:lvl1pPr>
          </a:lstStyle>
          <a:p>
            <a:pPr>
              <a:defRPr/>
            </a:pPr>
            <a:fld id="{603588E5-5084-41C5-9E6F-A980AA849C9C}" type="slidenum">
              <a:rPr lang="en-US" smtClean="0"/>
              <a:pPr>
                <a:defRPr/>
              </a:pPr>
              <a:t>‹#›</a:t>
            </a:fld>
            <a:endParaRPr lang="en-US"/>
          </a:p>
        </p:txBody>
      </p:sp>
    </p:spTree>
    <p:extLst>
      <p:ext uri="{BB962C8B-B14F-4D97-AF65-F5344CB8AC3E}">
        <p14:creationId xmlns:p14="http://schemas.microsoft.com/office/powerpoint/2010/main" val="23533565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pPr algn="ctr">
              <a:defRPr/>
            </a:pPr>
            <a:r>
              <a:rPr lang="en-US"/>
              <a:t>ASME S&amp;C Training – Module B1. ASME Organizational  Structure</a:t>
            </a:r>
          </a:p>
        </p:txBody>
      </p:sp>
      <p:sp>
        <p:nvSpPr>
          <p:cNvPr id="6" name="Slide Number Placeholder 5"/>
          <p:cNvSpPr>
            <a:spLocks noGrp="1"/>
          </p:cNvSpPr>
          <p:nvPr>
            <p:ph type="sldNum" sz="quarter" idx="11"/>
          </p:nvPr>
        </p:nvSpPr>
        <p:spPr/>
        <p:txBody>
          <a:bodyPr/>
          <a:lstStyle>
            <a:lvl1pPr>
              <a:defRPr/>
            </a:lvl1pPr>
          </a:lstStyle>
          <a:p>
            <a:pPr>
              <a:defRPr/>
            </a:pPr>
            <a:fld id="{083721D9-C137-41A2-B529-59AE8664458C}" type="slidenum">
              <a:rPr lang="en-US" smtClean="0"/>
              <a:pPr>
                <a:defRPr/>
              </a:pPr>
              <a:t>‹#›</a:t>
            </a:fld>
            <a:endParaRPr lang="en-US"/>
          </a:p>
        </p:txBody>
      </p:sp>
    </p:spTree>
    <p:extLst>
      <p:ext uri="{BB962C8B-B14F-4D97-AF65-F5344CB8AC3E}">
        <p14:creationId xmlns:p14="http://schemas.microsoft.com/office/powerpoint/2010/main" val="3493055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lgn="ctr">
              <a:defRPr/>
            </a:pPr>
            <a:r>
              <a:rPr lang="en-US"/>
              <a:t>ASME S&amp;C Training – Module B1. ASME Organizational  Structure</a:t>
            </a:r>
          </a:p>
        </p:txBody>
      </p:sp>
      <p:sp>
        <p:nvSpPr>
          <p:cNvPr id="5" name="Rectangle 6"/>
          <p:cNvSpPr>
            <a:spLocks noGrp="1" noChangeArrowheads="1"/>
          </p:cNvSpPr>
          <p:nvPr>
            <p:ph type="sldNum" sz="quarter" idx="11"/>
          </p:nvPr>
        </p:nvSpPr>
        <p:spPr>
          <a:ln/>
        </p:spPr>
        <p:txBody>
          <a:bodyPr/>
          <a:lstStyle>
            <a:lvl1pPr>
              <a:defRPr/>
            </a:lvl1pPr>
          </a:lstStyle>
          <a:p>
            <a:pPr>
              <a:defRPr/>
            </a:pPr>
            <a:fld id="{E72449C7-5D5E-49C9-B243-608D90849B01}" type="slidenum">
              <a:rPr lang="en-US"/>
              <a:pPr>
                <a:defRPr/>
              </a:pPr>
              <a:t>‹#›</a:t>
            </a:fld>
            <a:endParaRPr lang="en-US"/>
          </a:p>
        </p:txBody>
      </p:sp>
    </p:spTree>
    <p:extLst>
      <p:ext uri="{BB962C8B-B14F-4D97-AF65-F5344CB8AC3E}">
        <p14:creationId xmlns:p14="http://schemas.microsoft.com/office/powerpoint/2010/main" val="1210206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lgn="ctr">
              <a:defRPr/>
            </a:lvl1pPr>
          </a:lstStyle>
          <a:p>
            <a:pPr>
              <a:defRPr/>
            </a:pPr>
            <a:r>
              <a:rPr lang="en-US"/>
              <a:t>ASME S&amp;C Training – Module B1. ASME Organizational  Structure</a:t>
            </a:r>
          </a:p>
        </p:txBody>
      </p:sp>
      <p:sp>
        <p:nvSpPr>
          <p:cNvPr id="5" name="Rectangle 6"/>
          <p:cNvSpPr>
            <a:spLocks noGrp="1" noChangeArrowheads="1"/>
          </p:cNvSpPr>
          <p:nvPr>
            <p:ph type="sldNum" sz="quarter" idx="11"/>
          </p:nvPr>
        </p:nvSpPr>
        <p:spPr>
          <a:ln/>
        </p:spPr>
        <p:txBody>
          <a:bodyPr/>
          <a:lstStyle>
            <a:lvl1pPr>
              <a:defRPr/>
            </a:lvl1pPr>
          </a:lstStyle>
          <a:p>
            <a:pPr>
              <a:defRPr/>
            </a:pPr>
            <a:fld id="{17D23DAA-8253-4FF3-84D6-B531111F519B}" type="slidenum">
              <a:rPr lang="en-US"/>
              <a:pPr>
                <a:defRPr/>
              </a:pPr>
              <a:t>‹#›</a:t>
            </a:fld>
            <a:endParaRPr lang="en-US"/>
          </a:p>
        </p:txBody>
      </p:sp>
    </p:spTree>
    <p:extLst>
      <p:ext uri="{BB962C8B-B14F-4D97-AF65-F5344CB8AC3E}">
        <p14:creationId xmlns:p14="http://schemas.microsoft.com/office/powerpoint/2010/main" val="3768426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lgn="ctr">
              <a:defRPr/>
            </a:pPr>
            <a:r>
              <a:rPr lang="en-US"/>
              <a:t>ASME S&amp;C Training – Module B1. ASME Organizational  Structure</a:t>
            </a:r>
          </a:p>
        </p:txBody>
      </p:sp>
      <p:sp>
        <p:nvSpPr>
          <p:cNvPr id="6" name="Rectangle 6"/>
          <p:cNvSpPr>
            <a:spLocks noGrp="1" noChangeArrowheads="1"/>
          </p:cNvSpPr>
          <p:nvPr>
            <p:ph type="sldNum" sz="quarter" idx="11"/>
          </p:nvPr>
        </p:nvSpPr>
        <p:spPr>
          <a:ln/>
        </p:spPr>
        <p:txBody>
          <a:bodyPr/>
          <a:lstStyle>
            <a:lvl1pPr>
              <a:defRPr/>
            </a:lvl1pPr>
          </a:lstStyle>
          <a:p>
            <a:pPr>
              <a:defRPr/>
            </a:pPr>
            <a:fld id="{E173F332-5C43-4277-845F-2C94EB7524E1}" type="slidenum">
              <a:rPr lang="en-US"/>
              <a:pPr>
                <a:defRPr/>
              </a:pPr>
              <a:t>‹#›</a:t>
            </a:fld>
            <a:endParaRPr lang="en-US"/>
          </a:p>
        </p:txBody>
      </p:sp>
    </p:spTree>
    <p:extLst>
      <p:ext uri="{BB962C8B-B14F-4D97-AF65-F5344CB8AC3E}">
        <p14:creationId xmlns:p14="http://schemas.microsoft.com/office/powerpoint/2010/main" val="782553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lgn="ctr">
              <a:defRPr/>
            </a:pPr>
            <a:r>
              <a:rPr lang="en-US"/>
              <a:t>ASME S&amp;C Training – Module B1. ASME Organizational  Structure</a:t>
            </a:r>
          </a:p>
        </p:txBody>
      </p:sp>
      <p:sp>
        <p:nvSpPr>
          <p:cNvPr id="8" name="Rectangle 6"/>
          <p:cNvSpPr>
            <a:spLocks noGrp="1" noChangeArrowheads="1"/>
          </p:cNvSpPr>
          <p:nvPr>
            <p:ph type="sldNum" sz="quarter" idx="11"/>
          </p:nvPr>
        </p:nvSpPr>
        <p:spPr>
          <a:ln/>
        </p:spPr>
        <p:txBody>
          <a:bodyPr/>
          <a:lstStyle>
            <a:lvl1pPr>
              <a:defRPr/>
            </a:lvl1pPr>
          </a:lstStyle>
          <a:p>
            <a:pPr>
              <a:defRPr/>
            </a:pPr>
            <a:fld id="{D2B5EEBB-FD56-4932-9B46-228C134CAA3C}" type="slidenum">
              <a:rPr lang="en-US"/>
              <a:pPr>
                <a:defRPr/>
              </a:pPr>
              <a:t>‹#›</a:t>
            </a:fld>
            <a:endParaRPr lang="en-US"/>
          </a:p>
        </p:txBody>
      </p:sp>
    </p:spTree>
    <p:extLst>
      <p:ext uri="{BB962C8B-B14F-4D97-AF65-F5344CB8AC3E}">
        <p14:creationId xmlns:p14="http://schemas.microsoft.com/office/powerpoint/2010/main" val="2384724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lgn="ctr">
              <a:defRPr/>
            </a:pPr>
            <a:r>
              <a:rPr lang="en-US"/>
              <a:t>ASME S&amp;C Training – Module B1. ASME Organizational  Structure</a:t>
            </a:r>
          </a:p>
        </p:txBody>
      </p:sp>
      <p:sp>
        <p:nvSpPr>
          <p:cNvPr id="4" name="Rectangle 6"/>
          <p:cNvSpPr>
            <a:spLocks noGrp="1" noChangeArrowheads="1"/>
          </p:cNvSpPr>
          <p:nvPr>
            <p:ph type="sldNum" sz="quarter" idx="11"/>
          </p:nvPr>
        </p:nvSpPr>
        <p:spPr>
          <a:ln/>
        </p:spPr>
        <p:txBody>
          <a:bodyPr/>
          <a:lstStyle>
            <a:lvl1pPr>
              <a:defRPr/>
            </a:lvl1pPr>
          </a:lstStyle>
          <a:p>
            <a:pPr>
              <a:defRPr/>
            </a:pPr>
            <a:fld id="{C88588D5-31AE-4518-9A8B-12DC38171C79}" type="slidenum">
              <a:rPr lang="en-US"/>
              <a:pPr>
                <a:defRPr/>
              </a:pPr>
              <a:t>‹#›</a:t>
            </a:fld>
            <a:endParaRPr lang="en-US"/>
          </a:p>
        </p:txBody>
      </p:sp>
    </p:spTree>
    <p:extLst>
      <p:ext uri="{BB962C8B-B14F-4D97-AF65-F5344CB8AC3E}">
        <p14:creationId xmlns:p14="http://schemas.microsoft.com/office/powerpoint/2010/main" val="3239312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lgn="ctr">
              <a:defRPr/>
            </a:pPr>
            <a:r>
              <a:rPr lang="en-US"/>
              <a:t>ASME S&amp;C Training – Module B1. ASME Organizational  Structure</a:t>
            </a:r>
          </a:p>
        </p:txBody>
      </p:sp>
      <p:sp>
        <p:nvSpPr>
          <p:cNvPr id="3" name="Rectangle 6"/>
          <p:cNvSpPr>
            <a:spLocks noGrp="1" noChangeArrowheads="1"/>
          </p:cNvSpPr>
          <p:nvPr>
            <p:ph type="sldNum" sz="quarter" idx="11"/>
          </p:nvPr>
        </p:nvSpPr>
        <p:spPr>
          <a:ln/>
        </p:spPr>
        <p:txBody>
          <a:bodyPr/>
          <a:lstStyle>
            <a:lvl1pPr>
              <a:defRPr/>
            </a:lvl1pPr>
          </a:lstStyle>
          <a:p>
            <a:pPr>
              <a:defRPr/>
            </a:pPr>
            <a:fld id="{603588E5-5084-41C5-9E6F-A980AA849C9C}" type="slidenum">
              <a:rPr lang="en-US"/>
              <a:pPr>
                <a:defRPr/>
              </a:pPr>
              <a:t>‹#›</a:t>
            </a:fld>
            <a:endParaRPr lang="en-US"/>
          </a:p>
        </p:txBody>
      </p:sp>
    </p:spTree>
    <p:extLst>
      <p:ext uri="{BB962C8B-B14F-4D97-AF65-F5344CB8AC3E}">
        <p14:creationId xmlns:p14="http://schemas.microsoft.com/office/powerpoint/2010/main" val="3844183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lgn="ctr">
              <a:defRPr/>
            </a:pPr>
            <a:r>
              <a:rPr lang="en-US"/>
              <a:t>ASME S&amp;C Training – Module B1. ASME Organizational  Structure</a:t>
            </a:r>
          </a:p>
        </p:txBody>
      </p:sp>
      <p:sp>
        <p:nvSpPr>
          <p:cNvPr id="6" name="Rectangle 6"/>
          <p:cNvSpPr>
            <a:spLocks noGrp="1" noChangeArrowheads="1"/>
          </p:cNvSpPr>
          <p:nvPr>
            <p:ph type="sldNum" sz="quarter" idx="11"/>
          </p:nvPr>
        </p:nvSpPr>
        <p:spPr>
          <a:ln/>
        </p:spPr>
        <p:txBody>
          <a:bodyPr/>
          <a:lstStyle>
            <a:lvl1pPr>
              <a:defRPr/>
            </a:lvl1pPr>
          </a:lstStyle>
          <a:p>
            <a:pPr>
              <a:defRPr/>
            </a:pPr>
            <a:fld id="{73F37A4B-3B96-4BA9-90A8-C42BB9F52EA3}" type="slidenum">
              <a:rPr lang="en-US"/>
              <a:pPr>
                <a:defRPr/>
              </a:pPr>
              <a:t>‹#›</a:t>
            </a:fld>
            <a:endParaRPr lang="en-US"/>
          </a:p>
        </p:txBody>
      </p:sp>
    </p:spTree>
    <p:extLst>
      <p:ext uri="{BB962C8B-B14F-4D97-AF65-F5344CB8AC3E}">
        <p14:creationId xmlns:p14="http://schemas.microsoft.com/office/powerpoint/2010/main" val="141779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lgn="ctr">
              <a:defRPr/>
            </a:pPr>
            <a:r>
              <a:rPr lang="en-US"/>
              <a:t>ASME S&amp;C Training – Module B1. ASME Organizational  Structure</a:t>
            </a:r>
          </a:p>
        </p:txBody>
      </p:sp>
      <p:sp>
        <p:nvSpPr>
          <p:cNvPr id="6" name="Rectangle 6"/>
          <p:cNvSpPr>
            <a:spLocks noGrp="1" noChangeArrowheads="1"/>
          </p:cNvSpPr>
          <p:nvPr>
            <p:ph type="sldNum" sz="quarter" idx="11"/>
          </p:nvPr>
        </p:nvSpPr>
        <p:spPr>
          <a:ln/>
        </p:spPr>
        <p:txBody>
          <a:bodyPr/>
          <a:lstStyle>
            <a:lvl1pPr>
              <a:defRPr/>
            </a:lvl1pPr>
          </a:lstStyle>
          <a:p>
            <a:pPr>
              <a:defRPr/>
            </a:pPr>
            <a:fld id="{083721D9-C137-41A2-B529-59AE8664458C}" type="slidenum">
              <a:rPr lang="en-US"/>
              <a:pPr>
                <a:defRPr/>
              </a:pPr>
              <a:t>‹#›</a:t>
            </a:fld>
            <a:endParaRPr lang="en-US"/>
          </a:p>
        </p:txBody>
      </p:sp>
    </p:spTree>
    <p:extLst>
      <p:ext uri="{BB962C8B-B14F-4D97-AF65-F5344CB8AC3E}">
        <p14:creationId xmlns:p14="http://schemas.microsoft.com/office/powerpoint/2010/main" val="2285424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2.png"/><Relationship Id="rId5" Type="http://schemas.openxmlformats.org/officeDocument/2006/relationships/slideLayout" Target="../slideLayouts/slideLayout16.xml"/><Relationship Id="rId10" Type="http://schemas.openxmlformats.org/officeDocument/2006/relationships/tags" Target="../tags/tag3.xml"/><Relationship Id="rId4" Type="http://schemas.openxmlformats.org/officeDocument/2006/relationships/slideLayout" Target="../slideLayouts/slideLayout15.xml"/><Relationship Id="rId9"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3429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00805" name="Rectangle 5"/>
          <p:cNvSpPr>
            <a:spLocks noGrp="1" noChangeArrowheads="1"/>
          </p:cNvSpPr>
          <p:nvPr>
            <p:ph type="ftr" sz="quarter" idx="3"/>
          </p:nvPr>
        </p:nvSpPr>
        <p:spPr bwMode="auto">
          <a:xfrm>
            <a:off x="1397000" y="6245225"/>
            <a:ext cx="6096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solidFill>
                  <a:srgbClr val="003399"/>
                </a:solidFill>
                <a:latin typeface="+mn-lt"/>
              </a:defRPr>
            </a:lvl1pPr>
          </a:lstStyle>
          <a:p>
            <a:pPr algn="ctr" eaLnBrk="1" hangingPunct="1">
              <a:defRPr/>
            </a:pPr>
            <a:r>
              <a:rPr lang="en-US"/>
              <a:t>ASME S&amp;C Training – Module B1. ASME Organizational  Structure</a:t>
            </a:r>
          </a:p>
        </p:txBody>
      </p:sp>
      <p:sp>
        <p:nvSpPr>
          <p:cNvPr id="1100806" name="Rectangle 6"/>
          <p:cNvSpPr>
            <a:spLocks noGrp="1" noChangeArrowheads="1"/>
          </p:cNvSpPr>
          <p:nvPr>
            <p:ph type="sldNum" sz="quarter" idx="4"/>
          </p:nvPr>
        </p:nvSpPr>
        <p:spPr bwMode="auto">
          <a:xfrm>
            <a:off x="787400" y="6245225"/>
            <a:ext cx="431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solidFill>
                  <a:srgbClr val="003399"/>
                </a:solidFill>
                <a:latin typeface="+mn-lt"/>
              </a:defRPr>
            </a:lvl1pPr>
          </a:lstStyle>
          <a:p>
            <a:pPr>
              <a:defRPr/>
            </a:pPr>
            <a:fld id="{F6B720D5-432B-47BF-B3F6-B4FF2759DFCA}" type="slidenum">
              <a:rPr lang="en-US"/>
              <a:pPr>
                <a:defRPr/>
              </a:pPr>
              <a:t>‹#›</a:t>
            </a:fld>
            <a:endParaRPr lang="en-US"/>
          </a:p>
        </p:txBody>
      </p:sp>
      <p:pic>
        <p:nvPicPr>
          <p:cNvPr id="1030" name="Picture 7" descr="Picture2"/>
          <p:cNvPicPr>
            <a:picLocks noChangeAspect="1" noChangeArrowheads="1"/>
          </p:cNvPicPr>
          <p:nvPr userDrawn="1">
            <p:custDataLst>
              <p:tags r:id="rId13"/>
            </p:custDataLst>
          </p:nvPr>
        </p:nvPicPr>
        <p:blipFill>
          <a:blip r:embed="rId14" cstate="email">
            <a:extLst>
              <a:ext uri="{28A0092B-C50C-407E-A947-70E740481C1C}">
                <a14:useLocalDpi xmlns:a14="http://schemas.microsoft.com/office/drawing/2010/main"/>
              </a:ext>
            </a:extLst>
          </a:blip>
          <a:srcRect/>
          <a:stretch>
            <a:fillRect/>
          </a:stretch>
        </p:blipFill>
        <p:spPr bwMode="auto">
          <a:xfrm>
            <a:off x="7888288" y="6242050"/>
            <a:ext cx="798512"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Line 8"/>
          <p:cNvSpPr>
            <a:spLocks noChangeShapeType="1"/>
          </p:cNvSpPr>
          <p:nvPr userDrawn="1"/>
        </p:nvSpPr>
        <p:spPr bwMode="auto">
          <a:xfrm>
            <a:off x="457200" y="6126163"/>
            <a:ext cx="8229600" cy="0"/>
          </a:xfrm>
          <a:prstGeom prst="line">
            <a:avLst/>
          </a:prstGeom>
          <a:noFill/>
          <a:ln w="9525">
            <a:solidFill>
              <a:srgbClr val="0066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sz="1800">
              <a:solidFill>
                <a:srgbClr val="000000"/>
              </a:solidFill>
              <a:latin typeface="Arial" charset="0"/>
            </a:endParaRPr>
          </a:p>
        </p:txBody>
      </p:sp>
      <p:sp>
        <p:nvSpPr>
          <p:cNvPr id="1032" name="Rectangle 9"/>
          <p:cNvSpPr>
            <a:spLocks noChangeArrowheads="1"/>
          </p:cNvSpPr>
          <p:nvPr/>
        </p:nvSpPr>
        <p:spPr bwMode="auto">
          <a:xfrm>
            <a:off x="3937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1200">
                <a:solidFill>
                  <a:srgbClr val="003399"/>
                </a:solidFill>
                <a:latin typeface="Tahoma" pitchFamily="34" charset="0"/>
              </a:rPr>
              <a:t>Page</a:t>
            </a:r>
          </a:p>
        </p:txBody>
      </p:sp>
      <p:sp>
        <p:nvSpPr>
          <p:cNvPr id="9" name="TextBox 8"/>
          <p:cNvSpPr txBox="1">
            <a:spLocks noChangeArrowheads="1"/>
          </p:cNvSpPr>
          <p:nvPr userDrawn="1"/>
        </p:nvSpPr>
        <p:spPr bwMode="auto">
          <a:xfrm>
            <a:off x="311150" y="6481763"/>
            <a:ext cx="103906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1100">
                <a:solidFill>
                  <a:srgbClr val="004D9A"/>
                </a:solidFill>
              </a:rPr>
              <a:t> </a:t>
            </a:r>
            <a:r>
              <a:rPr lang="en-US" sz="1100">
                <a:solidFill>
                  <a:srgbClr val="004D9A"/>
                </a:solidFill>
                <a:sym typeface="Symbol" pitchFamily="18" charset="2"/>
              </a:rPr>
              <a:t></a:t>
            </a:r>
            <a:r>
              <a:rPr lang="en-US" sz="1100">
                <a:solidFill>
                  <a:srgbClr val="004D9A"/>
                </a:solidFill>
                <a:latin typeface="Tahoma" pitchFamily="34" charset="0"/>
              </a:rPr>
              <a:t>ASME </a:t>
            </a:r>
            <a:r>
              <a:rPr lang="en-US" sz="1100">
                <a:solidFill>
                  <a:srgbClr val="004D9A"/>
                </a:solidFill>
                <a:latin typeface="Tahoma" pitchFamily="34" charset="0"/>
                <a:sym typeface="Symbol" pitchFamily="18" charset="2"/>
              </a:rPr>
              <a:t>2017</a:t>
            </a:r>
            <a:endParaRPr lang="en-US" sz="1100">
              <a:solidFill>
                <a:srgbClr val="004D9A"/>
              </a:solidFill>
              <a:latin typeface="Tahoma" pitchFamily="34" charset="0"/>
            </a:endParaRPr>
          </a:p>
        </p:txBody>
      </p:sp>
    </p:spTree>
    <p:extLst>
      <p:ext uri="{BB962C8B-B14F-4D97-AF65-F5344CB8AC3E}">
        <p14:creationId xmlns:p14="http://schemas.microsoft.com/office/powerpoint/2010/main" val="361262930"/>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hf hdr="0" dt="0"/>
  <p:txStyles>
    <p:titleStyle>
      <a:lvl1pPr algn="ctr" rtl="0" eaLnBrk="0" fontAlgn="base" hangingPunct="0">
        <a:spcBef>
          <a:spcPct val="0"/>
        </a:spcBef>
        <a:spcAft>
          <a:spcPct val="0"/>
        </a:spcAft>
        <a:defRPr sz="3600">
          <a:solidFill>
            <a:srgbClr val="003399"/>
          </a:solidFill>
          <a:latin typeface="+mj-lt"/>
          <a:ea typeface="+mj-ea"/>
          <a:cs typeface="+mj-cs"/>
        </a:defRPr>
      </a:lvl1pPr>
      <a:lvl2pPr algn="ctr" rtl="0" eaLnBrk="0" fontAlgn="base" hangingPunct="0">
        <a:spcBef>
          <a:spcPct val="0"/>
        </a:spcBef>
        <a:spcAft>
          <a:spcPct val="0"/>
        </a:spcAft>
        <a:defRPr sz="3600">
          <a:solidFill>
            <a:srgbClr val="003399"/>
          </a:solidFill>
          <a:latin typeface="Tahoma" pitchFamily="34" charset="0"/>
        </a:defRPr>
      </a:lvl2pPr>
      <a:lvl3pPr algn="ctr" rtl="0" eaLnBrk="0" fontAlgn="base" hangingPunct="0">
        <a:spcBef>
          <a:spcPct val="0"/>
        </a:spcBef>
        <a:spcAft>
          <a:spcPct val="0"/>
        </a:spcAft>
        <a:defRPr sz="3600">
          <a:solidFill>
            <a:srgbClr val="003399"/>
          </a:solidFill>
          <a:latin typeface="Tahoma" pitchFamily="34" charset="0"/>
        </a:defRPr>
      </a:lvl3pPr>
      <a:lvl4pPr algn="ctr" rtl="0" eaLnBrk="0" fontAlgn="base" hangingPunct="0">
        <a:spcBef>
          <a:spcPct val="0"/>
        </a:spcBef>
        <a:spcAft>
          <a:spcPct val="0"/>
        </a:spcAft>
        <a:defRPr sz="3600">
          <a:solidFill>
            <a:srgbClr val="003399"/>
          </a:solidFill>
          <a:latin typeface="Tahoma" pitchFamily="34" charset="0"/>
        </a:defRPr>
      </a:lvl4pPr>
      <a:lvl5pPr algn="ctr" rtl="0" eaLnBrk="0" fontAlgn="base" hangingPunct="0">
        <a:spcBef>
          <a:spcPct val="0"/>
        </a:spcBef>
        <a:spcAft>
          <a:spcPct val="0"/>
        </a:spcAft>
        <a:defRPr sz="3600">
          <a:solidFill>
            <a:srgbClr val="003399"/>
          </a:solidFill>
          <a:latin typeface="Tahoma" pitchFamily="34" charset="0"/>
        </a:defRPr>
      </a:lvl5pPr>
      <a:lvl6pPr marL="457200" algn="ctr" rtl="0" fontAlgn="base">
        <a:spcBef>
          <a:spcPct val="0"/>
        </a:spcBef>
        <a:spcAft>
          <a:spcPct val="0"/>
        </a:spcAft>
        <a:defRPr sz="3600">
          <a:solidFill>
            <a:srgbClr val="003399"/>
          </a:solidFill>
          <a:latin typeface="Tahoma" pitchFamily="34" charset="0"/>
        </a:defRPr>
      </a:lvl6pPr>
      <a:lvl7pPr marL="914400" algn="ctr" rtl="0" fontAlgn="base">
        <a:spcBef>
          <a:spcPct val="0"/>
        </a:spcBef>
        <a:spcAft>
          <a:spcPct val="0"/>
        </a:spcAft>
        <a:defRPr sz="3600">
          <a:solidFill>
            <a:srgbClr val="003399"/>
          </a:solidFill>
          <a:latin typeface="Tahoma" pitchFamily="34" charset="0"/>
        </a:defRPr>
      </a:lvl7pPr>
      <a:lvl8pPr marL="1371600" algn="ctr" rtl="0" fontAlgn="base">
        <a:spcBef>
          <a:spcPct val="0"/>
        </a:spcBef>
        <a:spcAft>
          <a:spcPct val="0"/>
        </a:spcAft>
        <a:defRPr sz="3600">
          <a:solidFill>
            <a:srgbClr val="003399"/>
          </a:solidFill>
          <a:latin typeface="Tahoma" pitchFamily="34" charset="0"/>
        </a:defRPr>
      </a:lvl8pPr>
      <a:lvl9pPr marL="1828800" algn="ctr" rtl="0" fontAlgn="base">
        <a:spcBef>
          <a:spcPct val="0"/>
        </a:spcBef>
        <a:spcAft>
          <a:spcPct val="0"/>
        </a:spcAft>
        <a:defRPr sz="3600">
          <a:solidFill>
            <a:srgbClr val="003399"/>
          </a:solidFill>
          <a:latin typeface="Tahoma" pitchFamily="34" charset="0"/>
        </a:defRPr>
      </a:lvl9pPr>
    </p:titleStyle>
    <p:bodyStyle>
      <a:lvl1pPr marL="342900" indent="-342900" algn="l" rtl="0" eaLnBrk="0" fontAlgn="base" hangingPunct="0">
        <a:spcBef>
          <a:spcPct val="20000"/>
        </a:spcBef>
        <a:spcAft>
          <a:spcPct val="0"/>
        </a:spcAft>
        <a:buChar char="•"/>
        <a:defRPr sz="2400">
          <a:solidFill>
            <a:srgbClr val="003399"/>
          </a:solidFill>
          <a:latin typeface="+mn-lt"/>
          <a:ea typeface="+mn-ea"/>
          <a:cs typeface="+mn-cs"/>
        </a:defRPr>
      </a:lvl1pPr>
      <a:lvl2pPr marL="742950" indent="-285750" algn="l" rtl="0" eaLnBrk="0" fontAlgn="base" hangingPunct="0">
        <a:spcBef>
          <a:spcPct val="20000"/>
        </a:spcBef>
        <a:spcAft>
          <a:spcPct val="0"/>
        </a:spcAft>
        <a:buChar char="–"/>
        <a:defRPr sz="2000">
          <a:solidFill>
            <a:srgbClr val="003399"/>
          </a:solidFill>
          <a:latin typeface="+mn-lt"/>
        </a:defRPr>
      </a:lvl2pPr>
      <a:lvl3pPr marL="1143000" indent="-228600" algn="l" rtl="0" eaLnBrk="0" fontAlgn="base" hangingPunct="0">
        <a:spcBef>
          <a:spcPct val="20000"/>
        </a:spcBef>
        <a:spcAft>
          <a:spcPct val="0"/>
        </a:spcAft>
        <a:buChar char="•"/>
        <a:defRPr>
          <a:solidFill>
            <a:srgbClr val="003399"/>
          </a:solidFill>
          <a:latin typeface="+mn-lt"/>
        </a:defRPr>
      </a:lvl3pPr>
      <a:lvl4pPr marL="1600200" indent="-228600" algn="l" rtl="0" eaLnBrk="0" fontAlgn="base" hangingPunct="0">
        <a:spcBef>
          <a:spcPct val="20000"/>
        </a:spcBef>
        <a:spcAft>
          <a:spcPct val="0"/>
        </a:spcAft>
        <a:buChar char="–"/>
        <a:defRPr sz="2000">
          <a:solidFill>
            <a:srgbClr val="003399"/>
          </a:solidFill>
          <a:latin typeface="+mn-lt"/>
        </a:defRPr>
      </a:lvl4pPr>
      <a:lvl5pPr marL="2057400" indent="-228600" algn="l" rtl="0" eaLnBrk="0" fontAlgn="base" hangingPunct="0">
        <a:spcBef>
          <a:spcPct val="20000"/>
        </a:spcBef>
        <a:spcAft>
          <a:spcPct val="0"/>
        </a:spcAft>
        <a:buChar char="»"/>
        <a:defRPr sz="2000">
          <a:solidFill>
            <a:srgbClr val="003399"/>
          </a:solidFill>
          <a:latin typeface="+mn-lt"/>
        </a:defRPr>
      </a:lvl5pPr>
      <a:lvl6pPr marL="2514600" indent="-228600" algn="l" rtl="0" fontAlgn="base">
        <a:spcBef>
          <a:spcPct val="20000"/>
        </a:spcBef>
        <a:spcAft>
          <a:spcPct val="0"/>
        </a:spcAft>
        <a:buChar char="»"/>
        <a:defRPr sz="2000">
          <a:solidFill>
            <a:srgbClr val="003399"/>
          </a:solidFill>
          <a:latin typeface="+mn-lt"/>
        </a:defRPr>
      </a:lvl6pPr>
      <a:lvl7pPr marL="2971800" indent="-228600" algn="l" rtl="0" fontAlgn="base">
        <a:spcBef>
          <a:spcPct val="20000"/>
        </a:spcBef>
        <a:spcAft>
          <a:spcPct val="0"/>
        </a:spcAft>
        <a:buChar char="»"/>
        <a:defRPr sz="2000">
          <a:solidFill>
            <a:srgbClr val="003399"/>
          </a:solidFill>
          <a:latin typeface="+mn-lt"/>
        </a:defRPr>
      </a:lvl7pPr>
      <a:lvl8pPr marL="3429000" indent="-228600" algn="l" rtl="0" fontAlgn="base">
        <a:spcBef>
          <a:spcPct val="20000"/>
        </a:spcBef>
        <a:spcAft>
          <a:spcPct val="0"/>
        </a:spcAft>
        <a:buChar char="»"/>
        <a:defRPr sz="2000">
          <a:solidFill>
            <a:srgbClr val="003399"/>
          </a:solidFill>
          <a:latin typeface="+mn-lt"/>
        </a:defRPr>
      </a:lvl8pPr>
      <a:lvl9pPr marL="3886200" indent="-228600" algn="l" rtl="0" fontAlgn="base">
        <a:spcBef>
          <a:spcPct val="20000"/>
        </a:spcBef>
        <a:spcAft>
          <a:spcPct val="0"/>
        </a:spcAft>
        <a:buChar char="»"/>
        <a:defRPr sz="2000">
          <a:solidFill>
            <a:srgbClr val="0033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00802"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100803"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00805" name="Rectangle 5"/>
          <p:cNvSpPr>
            <a:spLocks noGrp="1" noChangeArrowheads="1"/>
          </p:cNvSpPr>
          <p:nvPr>
            <p:ph type="ftr" sz="quarter" idx="3"/>
          </p:nvPr>
        </p:nvSpPr>
        <p:spPr bwMode="auto">
          <a:xfrm>
            <a:off x="1397000" y="6245225"/>
            <a:ext cx="6096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solidFill>
                  <a:srgbClr val="003399"/>
                </a:solidFill>
                <a:latin typeface="+mn-lt"/>
              </a:defRPr>
            </a:lvl1pPr>
          </a:lstStyle>
          <a:p>
            <a:pPr algn="ctr" eaLnBrk="1" hangingPunct="1">
              <a:defRPr/>
            </a:pPr>
            <a:r>
              <a:rPr lang="en-US"/>
              <a:t>ASME S&amp;C Training – Module B1. ASME Organizational  Structure</a:t>
            </a:r>
          </a:p>
        </p:txBody>
      </p:sp>
      <p:sp>
        <p:nvSpPr>
          <p:cNvPr id="1100806" name="Rectangle 6"/>
          <p:cNvSpPr>
            <a:spLocks noGrp="1" noChangeArrowheads="1"/>
          </p:cNvSpPr>
          <p:nvPr>
            <p:ph type="sldNum" sz="quarter" idx="4"/>
          </p:nvPr>
        </p:nvSpPr>
        <p:spPr bwMode="auto">
          <a:xfrm>
            <a:off x="787400" y="6245225"/>
            <a:ext cx="431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solidFill>
                  <a:srgbClr val="003399"/>
                </a:solidFill>
                <a:latin typeface="+mn-lt"/>
              </a:defRPr>
            </a:lvl1pPr>
          </a:lstStyle>
          <a:p>
            <a:pPr>
              <a:defRPr/>
            </a:pPr>
            <a:fld id="{F6B720D5-432B-47BF-B3F6-B4FF2759DFCA}" type="slidenum">
              <a:rPr lang="en-US" smtClean="0"/>
              <a:pPr>
                <a:defRPr/>
              </a:pPr>
              <a:t>‹#›</a:t>
            </a:fld>
            <a:endParaRPr lang="en-US"/>
          </a:p>
        </p:txBody>
      </p:sp>
      <p:pic>
        <p:nvPicPr>
          <p:cNvPr id="1100807" name="Picture 7" descr="Picture2"/>
          <p:cNvPicPr>
            <a:picLocks noChangeAspect="1" noChangeArrowheads="1"/>
          </p:cNvPicPr>
          <p:nvPr>
            <p:custDataLst>
              <p:tags r:id="rId9"/>
            </p:custDataLst>
          </p:nvPr>
        </p:nvPicPr>
        <p:blipFill>
          <a:blip r:embed="rId11" cstate="print">
            <a:extLst>
              <a:ext uri="{28A0092B-C50C-407E-A947-70E740481C1C}">
                <a14:useLocalDpi xmlns:a14="http://schemas.microsoft.com/office/drawing/2010/main" val="0"/>
              </a:ext>
            </a:extLst>
          </a:blip>
          <a:srcRect/>
          <a:stretch>
            <a:fillRect/>
          </a:stretch>
        </p:blipFill>
        <p:spPr bwMode="auto">
          <a:xfrm>
            <a:off x="7888288" y="6242050"/>
            <a:ext cx="798512" cy="479425"/>
          </a:xfrm>
          <a:prstGeom prst="rect">
            <a:avLst/>
          </a:prstGeom>
          <a:noFill/>
          <a:extLst>
            <a:ext uri="{909E8E84-426E-40DD-AFC4-6F175D3DCCD1}">
              <a14:hiddenFill xmlns:a14="http://schemas.microsoft.com/office/drawing/2010/main">
                <a:solidFill>
                  <a:srgbClr val="FFFFFF"/>
                </a:solidFill>
              </a14:hiddenFill>
            </a:ext>
          </a:extLst>
        </p:spPr>
      </p:pic>
      <p:sp>
        <p:nvSpPr>
          <p:cNvPr id="1100808" name="Line 8"/>
          <p:cNvSpPr>
            <a:spLocks noChangeShapeType="1"/>
          </p:cNvSpPr>
          <p:nvPr/>
        </p:nvSpPr>
        <p:spPr bwMode="auto">
          <a:xfrm>
            <a:off x="457200" y="6126163"/>
            <a:ext cx="8229600" cy="0"/>
          </a:xfrm>
          <a:prstGeom prst="line">
            <a:avLst/>
          </a:prstGeom>
          <a:noFill/>
          <a:ln w="9525">
            <a:solidFill>
              <a:srgbClr val="0066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0809" name="Rectangle 9"/>
          <p:cNvSpPr>
            <a:spLocks noChangeArrowheads="1"/>
          </p:cNvSpPr>
          <p:nvPr/>
        </p:nvSpPr>
        <p:spPr bwMode="auto">
          <a:xfrm>
            <a:off x="3937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n-US" sz="1200">
                <a:solidFill>
                  <a:srgbClr val="003399"/>
                </a:solidFill>
                <a:latin typeface="Tahoma" pitchFamily="34" charset="0"/>
              </a:rPr>
              <a:t>Page</a:t>
            </a:r>
          </a:p>
        </p:txBody>
      </p:sp>
      <p:sp>
        <p:nvSpPr>
          <p:cNvPr id="9" name="TextBox 8"/>
          <p:cNvSpPr txBox="1"/>
          <p:nvPr/>
        </p:nvSpPr>
        <p:spPr>
          <a:xfrm>
            <a:off x="479777" y="6551674"/>
            <a:ext cx="655629" cy="123111"/>
          </a:xfrm>
          <a:prstGeom prst="rect">
            <a:avLst/>
          </a:prstGeom>
          <a:noFill/>
        </p:spPr>
        <p:txBody>
          <a:bodyPr wrap="none" lIns="0" tIns="0" rIns="0" bIns="0" rtlCol="0">
            <a:spAutoFit/>
          </a:bodyPr>
          <a:lstStyle/>
          <a:p>
            <a:pPr algn="l"/>
            <a:r>
              <a:rPr lang="en-US" sz="800">
                <a:solidFill>
                  <a:srgbClr val="003399"/>
                </a:solidFill>
              </a:rPr>
              <a:t>© ASME 2012</a:t>
            </a:r>
          </a:p>
        </p:txBody>
      </p:sp>
      <p:pic>
        <p:nvPicPr>
          <p:cNvPr id="10" name="Picture 7" descr="Picture2"/>
          <p:cNvPicPr>
            <a:picLocks noChangeAspect="1" noChangeArrowheads="1"/>
          </p:cNvPicPr>
          <p:nvPr userDrawn="1">
            <p:custDataLst>
              <p:tags r:id="rId10"/>
            </p:custDataLst>
          </p:nvPr>
        </p:nvPicPr>
        <p:blipFill>
          <a:blip r:embed="rId12" cstate="email">
            <a:extLst>
              <a:ext uri="{28A0092B-C50C-407E-A947-70E740481C1C}">
                <a14:useLocalDpi xmlns:a14="http://schemas.microsoft.com/office/drawing/2010/main"/>
              </a:ext>
            </a:extLst>
          </a:blip>
          <a:srcRect/>
          <a:stretch>
            <a:fillRect/>
          </a:stretch>
        </p:blipFill>
        <p:spPr bwMode="auto">
          <a:xfrm>
            <a:off x="7888288" y="6242050"/>
            <a:ext cx="798512"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Line 8"/>
          <p:cNvSpPr>
            <a:spLocks noChangeShapeType="1"/>
          </p:cNvSpPr>
          <p:nvPr userDrawn="1"/>
        </p:nvSpPr>
        <p:spPr bwMode="auto">
          <a:xfrm>
            <a:off x="457200" y="6126163"/>
            <a:ext cx="8229600" cy="0"/>
          </a:xfrm>
          <a:prstGeom prst="line">
            <a:avLst/>
          </a:prstGeom>
          <a:noFill/>
          <a:ln w="9525">
            <a:solidFill>
              <a:srgbClr val="0066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sz="1800">
              <a:solidFill>
                <a:srgbClr val="000000"/>
              </a:solidFill>
              <a:latin typeface="Arial" charset="0"/>
            </a:endParaRPr>
          </a:p>
        </p:txBody>
      </p:sp>
      <p:sp>
        <p:nvSpPr>
          <p:cNvPr id="12" name="TextBox 11"/>
          <p:cNvSpPr txBox="1">
            <a:spLocks noChangeArrowheads="1"/>
          </p:cNvSpPr>
          <p:nvPr userDrawn="1"/>
        </p:nvSpPr>
        <p:spPr bwMode="auto">
          <a:xfrm>
            <a:off x="311150" y="6481763"/>
            <a:ext cx="10398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1100">
                <a:solidFill>
                  <a:srgbClr val="004D9A"/>
                </a:solidFill>
              </a:rPr>
              <a:t> </a:t>
            </a:r>
            <a:r>
              <a:rPr lang="en-US" sz="1100">
                <a:solidFill>
                  <a:srgbClr val="004D9A"/>
                </a:solidFill>
                <a:sym typeface="Symbol" pitchFamily="18" charset="2"/>
              </a:rPr>
              <a:t></a:t>
            </a:r>
            <a:r>
              <a:rPr lang="en-US" sz="1100">
                <a:solidFill>
                  <a:srgbClr val="004D9A"/>
                </a:solidFill>
                <a:latin typeface="Tahoma" pitchFamily="34" charset="0"/>
              </a:rPr>
              <a:t>ASME </a:t>
            </a:r>
            <a:r>
              <a:rPr lang="en-US" sz="1100">
                <a:solidFill>
                  <a:srgbClr val="004D9A"/>
                </a:solidFill>
                <a:latin typeface="Tahoma" pitchFamily="34" charset="0"/>
                <a:sym typeface="Symbol" pitchFamily="18" charset="2"/>
              </a:rPr>
              <a:t>2011</a:t>
            </a:r>
            <a:endParaRPr lang="en-US" sz="1100">
              <a:solidFill>
                <a:srgbClr val="004D9A"/>
              </a:solidFill>
              <a:latin typeface="Tahoma" pitchFamily="34" charset="0"/>
            </a:endParaRPr>
          </a:p>
        </p:txBody>
      </p:sp>
    </p:spTree>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Lst>
  <p:hf hdr="0" dt="0"/>
  <p:txStyles>
    <p:titleStyle>
      <a:lvl1pPr algn="ctr" rtl="0" eaLnBrk="1" fontAlgn="base" hangingPunct="1">
        <a:spcBef>
          <a:spcPct val="0"/>
        </a:spcBef>
        <a:spcAft>
          <a:spcPct val="0"/>
        </a:spcAft>
        <a:defRPr sz="3600">
          <a:solidFill>
            <a:srgbClr val="003399"/>
          </a:solidFill>
          <a:latin typeface="+mj-lt"/>
          <a:ea typeface="+mj-ea"/>
          <a:cs typeface="+mj-cs"/>
        </a:defRPr>
      </a:lvl1pPr>
      <a:lvl2pPr algn="ctr" rtl="0" eaLnBrk="1" fontAlgn="base" hangingPunct="1">
        <a:spcBef>
          <a:spcPct val="0"/>
        </a:spcBef>
        <a:spcAft>
          <a:spcPct val="0"/>
        </a:spcAft>
        <a:defRPr sz="3600">
          <a:solidFill>
            <a:srgbClr val="003399"/>
          </a:solidFill>
          <a:latin typeface="Tahoma" pitchFamily="34" charset="0"/>
        </a:defRPr>
      </a:lvl2pPr>
      <a:lvl3pPr algn="ctr" rtl="0" eaLnBrk="1" fontAlgn="base" hangingPunct="1">
        <a:spcBef>
          <a:spcPct val="0"/>
        </a:spcBef>
        <a:spcAft>
          <a:spcPct val="0"/>
        </a:spcAft>
        <a:defRPr sz="3600">
          <a:solidFill>
            <a:srgbClr val="003399"/>
          </a:solidFill>
          <a:latin typeface="Tahoma" pitchFamily="34" charset="0"/>
        </a:defRPr>
      </a:lvl3pPr>
      <a:lvl4pPr algn="ctr" rtl="0" eaLnBrk="1" fontAlgn="base" hangingPunct="1">
        <a:spcBef>
          <a:spcPct val="0"/>
        </a:spcBef>
        <a:spcAft>
          <a:spcPct val="0"/>
        </a:spcAft>
        <a:defRPr sz="3600">
          <a:solidFill>
            <a:srgbClr val="003399"/>
          </a:solidFill>
          <a:latin typeface="Tahoma" pitchFamily="34" charset="0"/>
        </a:defRPr>
      </a:lvl4pPr>
      <a:lvl5pPr algn="ctr" rtl="0" eaLnBrk="1" fontAlgn="base" hangingPunct="1">
        <a:spcBef>
          <a:spcPct val="0"/>
        </a:spcBef>
        <a:spcAft>
          <a:spcPct val="0"/>
        </a:spcAft>
        <a:defRPr sz="3600">
          <a:solidFill>
            <a:srgbClr val="003399"/>
          </a:solidFill>
          <a:latin typeface="Tahoma" pitchFamily="34" charset="0"/>
        </a:defRPr>
      </a:lvl5pPr>
      <a:lvl6pPr marL="457200" algn="ctr" rtl="0" eaLnBrk="1" fontAlgn="base" hangingPunct="1">
        <a:spcBef>
          <a:spcPct val="0"/>
        </a:spcBef>
        <a:spcAft>
          <a:spcPct val="0"/>
        </a:spcAft>
        <a:defRPr sz="3600">
          <a:solidFill>
            <a:srgbClr val="003399"/>
          </a:solidFill>
          <a:latin typeface="Tahoma" pitchFamily="34" charset="0"/>
        </a:defRPr>
      </a:lvl6pPr>
      <a:lvl7pPr marL="914400" algn="ctr" rtl="0" eaLnBrk="1" fontAlgn="base" hangingPunct="1">
        <a:spcBef>
          <a:spcPct val="0"/>
        </a:spcBef>
        <a:spcAft>
          <a:spcPct val="0"/>
        </a:spcAft>
        <a:defRPr sz="3600">
          <a:solidFill>
            <a:srgbClr val="003399"/>
          </a:solidFill>
          <a:latin typeface="Tahoma" pitchFamily="34" charset="0"/>
        </a:defRPr>
      </a:lvl7pPr>
      <a:lvl8pPr marL="1371600" algn="ctr" rtl="0" eaLnBrk="1" fontAlgn="base" hangingPunct="1">
        <a:spcBef>
          <a:spcPct val="0"/>
        </a:spcBef>
        <a:spcAft>
          <a:spcPct val="0"/>
        </a:spcAft>
        <a:defRPr sz="3600">
          <a:solidFill>
            <a:srgbClr val="003399"/>
          </a:solidFill>
          <a:latin typeface="Tahoma" pitchFamily="34" charset="0"/>
        </a:defRPr>
      </a:lvl8pPr>
      <a:lvl9pPr marL="1828800" algn="ctr" rtl="0" eaLnBrk="1" fontAlgn="base" hangingPunct="1">
        <a:spcBef>
          <a:spcPct val="0"/>
        </a:spcBef>
        <a:spcAft>
          <a:spcPct val="0"/>
        </a:spcAft>
        <a:defRPr sz="3600">
          <a:solidFill>
            <a:srgbClr val="003399"/>
          </a:solidFill>
          <a:latin typeface="Tahoma" pitchFamily="34" charset="0"/>
        </a:defRPr>
      </a:lvl9pPr>
    </p:titleStyle>
    <p:bodyStyle>
      <a:lvl1pPr marL="342900" indent="-342900" algn="l" rtl="0" eaLnBrk="1" fontAlgn="base" hangingPunct="1">
        <a:spcBef>
          <a:spcPct val="20000"/>
        </a:spcBef>
        <a:spcAft>
          <a:spcPct val="0"/>
        </a:spcAft>
        <a:buChar char="•"/>
        <a:defRPr sz="2400">
          <a:solidFill>
            <a:srgbClr val="003399"/>
          </a:solidFill>
          <a:latin typeface="+mn-lt"/>
          <a:ea typeface="+mn-ea"/>
          <a:cs typeface="+mn-cs"/>
        </a:defRPr>
      </a:lvl1pPr>
      <a:lvl2pPr marL="742950" indent="-285750" algn="l" rtl="0" eaLnBrk="1" fontAlgn="base" hangingPunct="1">
        <a:spcBef>
          <a:spcPct val="20000"/>
        </a:spcBef>
        <a:spcAft>
          <a:spcPct val="0"/>
        </a:spcAft>
        <a:buChar char="–"/>
        <a:defRPr sz="2000">
          <a:solidFill>
            <a:srgbClr val="003399"/>
          </a:solidFill>
          <a:latin typeface="+mn-lt"/>
        </a:defRPr>
      </a:lvl2pPr>
      <a:lvl3pPr marL="1143000" indent="-228600" algn="l" rtl="0" eaLnBrk="1" fontAlgn="base" hangingPunct="1">
        <a:spcBef>
          <a:spcPct val="20000"/>
        </a:spcBef>
        <a:spcAft>
          <a:spcPct val="0"/>
        </a:spcAft>
        <a:buChar char="•"/>
        <a:defRPr>
          <a:solidFill>
            <a:srgbClr val="003399"/>
          </a:solidFill>
          <a:latin typeface="+mn-lt"/>
        </a:defRPr>
      </a:lvl3pPr>
      <a:lvl4pPr marL="1600200" indent="-228600" algn="l" rtl="0" eaLnBrk="1" fontAlgn="base" hangingPunct="1">
        <a:spcBef>
          <a:spcPct val="20000"/>
        </a:spcBef>
        <a:spcAft>
          <a:spcPct val="0"/>
        </a:spcAft>
        <a:buChar char="–"/>
        <a:defRPr sz="2000">
          <a:solidFill>
            <a:srgbClr val="003399"/>
          </a:solidFill>
          <a:latin typeface="+mn-lt"/>
        </a:defRPr>
      </a:lvl4pPr>
      <a:lvl5pPr marL="2057400" indent="-228600" algn="l" rtl="0" eaLnBrk="1" fontAlgn="base" hangingPunct="1">
        <a:spcBef>
          <a:spcPct val="20000"/>
        </a:spcBef>
        <a:spcAft>
          <a:spcPct val="0"/>
        </a:spcAft>
        <a:buChar char="»"/>
        <a:defRPr sz="2000">
          <a:solidFill>
            <a:srgbClr val="003399"/>
          </a:solidFill>
          <a:latin typeface="+mn-lt"/>
        </a:defRPr>
      </a:lvl5pPr>
      <a:lvl6pPr marL="2514600" indent="-228600" algn="l" rtl="0" eaLnBrk="1" fontAlgn="base" hangingPunct="1">
        <a:spcBef>
          <a:spcPct val="20000"/>
        </a:spcBef>
        <a:spcAft>
          <a:spcPct val="0"/>
        </a:spcAft>
        <a:buChar char="»"/>
        <a:defRPr sz="2000">
          <a:solidFill>
            <a:srgbClr val="003399"/>
          </a:solidFill>
          <a:latin typeface="+mn-lt"/>
        </a:defRPr>
      </a:lvl6pPr>
      <a:lvl7pPr marL="2971800" indent="-228600" algn="l" rtl="0" eaLnBrk="1" fontAlgn="base" hangingPunct="1">
        <a:spcBef>
          <a:spcPct val="20000"/>
        </a:spcBef>
        <a:spcAft>
          <a:spcPct val="0"/>
        </a:spcAft>
        <a:buChar char="»"/>
        <a:defRPr sz="2000">
          <a:solidFill>
            <a:srgbClr val="003399"/>
          </a:solidFill>
          <a:latin typeface="+mn-lt"/>
        </a:defRPr>
      </a:lvl7pPr>
      <a:lvl8pPr marL="3429000" indent="-228600" algn="l" rtl="0" eaLnBrk="1" fontAlgn="base" hangingPunct="1">
        <a:spcBef>
          <a:spcPct val="20000"/>
        </a:spcBef>
        <a:spcAft>
          <a:spcPct val="0"/>
        </a:spcAft>
        <a:buChar char="»"/>
        <a:defRPr sz="2000">
          <a:solidFill>
            <a:srgbClr val="003399"/>
          </a:solidFill>
          <a:latin typeface="+mn-lt"/>
        </a:defRPr>
      </a:lvl8pPr>
      <a:lvl9pPr marL="3886200" indent="-228600" algn="l" rtl="0" eaLnBrk="1" fontAlgn="base" hangingPunct="1">
        <a:spcBef>
          <a:spcPct val="20000"/>
        </a:spcBef>
        <a:spcAft>
          <a:spcPct val="0"/>
        </a:spcAft>
        <a:buChar char="»"/>
        <a:defRPr sz="2000">
          <a:solidFill>
            <a:srgbClr val="0033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asme.org/kb/courses"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asmestllc.org/"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cstools.asme.org/csconnect/FileUpload.cfm?View=yes&amp;ID=60056"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hyperlink" Target="https://www.asme.org/codes-standards/about-standards" TargetMode="External"/><Relationship Id="rId5" Type="http://schemas.openxmlformats.org/officeDocument/2006/relationships/hyperlink" Target="http://cstools.asme.org/csconnect/CommitteePages.cfm" TargetMode="External"/><Relationship Id="rId4" Type="http://schemas.openxmlformats.org/officeDocument/2006/relationships/hyperlink" Target="http://cstools.asme.org/csconnect/CommitteePages.cfm?Committee=A01000000&amp;Action=7609"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www.asme.org/about-asme/governance/asme-constitution-and-by-laws"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hyperlink" Target="https://www.asme.org/asme-programs" TargetMode="External"/><Relationship Id="rId5" Type="http://schemas.openxmlformats.org/officeDocument/2006/relationships/hyperlink" Target="https://www.asme.org/get-involved/groups-sections-and-technical-divisions/technical-divisions/technical-and-engineering-communities-sector" TargetMode="External"/><Relationship Id="rId4" Type="http://schemas.openxmlformats.org/officeDocument/2006/relationships/hyperlink" Target="https://www.asme.org/about-asme/governance/asme-sectors/public-affairs-outreach"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685800" y="2130425"/>
            <a:ext cx="7772400" cy="1870075"/>
          </a:xfrm>
        </p:spPr>
        <p:txBody>
          <a:bodyPr/>
          <a:lstStyle/>
          <a:p>
            <a:r>
              <a:rPr lang="en-US" b="1"/>
              <a:t>Standards and Certification Training</a:t>
            </a:r>
            <a:br>
              <a:rPr lang="en-US" sz="2800" b="1"/>
            </a:br>
            <a:endParaRPr lang="en-US" sz="2800" b="1"/>
          </a:p>
        </p:txBody>
      </p:sp>
      <p:sp>
        <p:nvSpPr>
          <p:cNvPr id="7" name="Subtitle 6"/>
          <p:cNvSpPr>
            <a:spLocks noGrp="1"/>
          </p:cNvSpPr>
          <p:nvPr>
            <p:ph type="subTitle" idx="1"/>
          </p:nvPr>
        </p:nvSpPr>
        <p:spPr>
          <a:xfrm>
            <a:off x="787400" y="4229100"/>
            <a:ext cx="7442200" cy="1409700"/>
          </a:xfrm>
        </p:spPr>
        <p:txBody>
          <a:bodyPr/>
          <a:lstStyle/>
          <a:p>
            <a:r>
              <a:rPr lang="en-US" sz="3200"/>
              <a:t>Module B – Process</a:t>
            </a:r>
          </a:p>
          <a:p>
            <a:r>
              <a:rPr lang="en-US" sz="3200"/>
              <a:t>B1.	ASME Organizational  Structure</a:t>
            </a:r>
          </a:p>
        </p:txBody>
      </p:sp>
      <p:pic>
        <p:nvPicPr>
          <p:cNvPr id="8" name="Picture 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306921" y="342900"/>
            <a:ext cx="2622233" cy="1563374"/>
          </a:xfrm>
          <a:prstGeom prst="rect">
            <a:avLst/>
          </a:prstGeom>
        </p:spPr>
      </p:pic>
    </p:spTree>
    <p:extLst>
      <p:ext uri="{BB962C8B-B14F-4D97-AF65-F5344CB8AC3E}">
        <p14:creationId xmlns:p14="http://schemas.microsoft.com/office/powerpoint/2010/main" val="39917111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2"/>
            <a:ext cx="8229600" cy="1143000"/>
          </a:xfrm>
        </p:spPr>
        <p:txBody>
          <a:bodyPr/>
          <a:lstStyle/>
          <a:p>
            <a:r>
              <a:rPr lang="en-US" b="1" dirty="0"/>
              <a:t>ASME SECTORS</a:t>
            </a:r>
          </a:p>
        </p:txBody>
      </p:sp>
      <p:sp>
        <p:nvSpPr>
          <p:cNvPr id="3" name="Content Placeholder 2"/>
          <p:cNvSpPr>
            <a:spLocks noGrp="1"/>
          </p:cNvSpPr>
          <p:nvPr>
            <p:ph idx="1"/>
          </p:nvPr>
        </p:nvSpPr>
        <p:spPr>
          <a:xfrm>
            <a:off x="457200" y="1107226"/>
            <a:ext cx="8458200" cy="4906963"/>
          </a:xfrm>
        </p:spPr>
        <p:txBody>
          <a:bodyPr/>
          <a:lstStyle/>
          <a:p>
            <a:pPr marL="0" indent="0" eaLnBrk="1" hangingPunct="1">
              <a:buNone/>
            </a:pPr>
            <a:r>
              <a:rPr lang="en-US" b="1"/>
              <a:t>Student &amp; Early Career Development (SECD)</a:t>
            </a:r>
          </a:p>
          <a:p>
            <a:pPr lvl="1" eaLnBrk="1" hangingPunct="1"/>
            <a:r>
              <a:rPr lang="en-US"/>
              <a:t>Provide advocacy leadership for students and early career engineers</a:t>
            </a:r>
          </a:p>
          <a:p>
            <a:pPr lvl="1" eaLnBrk="1" hangingPunct="1"/>
            <a:r>
              <a:rPr lang="en-US"/>
              <a:t>Create opportunities for students and early career engineers to influence the “path forward” for ASME</a:t>
            </a:r>
          </a:p>
          <a:p>
            <a:pPr lvl="1" eaLnBrk="1" hangingPunct="1"/>
            <a:r>
              <a:rPr lang="en-US"/>
              <a:t>Committees:</a:t>
            </a:r>
          </a:p>
          <a:p>
            <a:pPr lvl="2" eaLnBrk="1" hangingPunct="1"/>
            <a:r>
              <a:rPr lang="en-US"/>
              <a:t>Early Career Engineer Programming Committee</a:t>
            </a:r>
          </a:p>
          <a:p>
            <a:pPr lvl="2" eaLnBrk="1" hangingPunct="1"/>
            <a:r>
              <a:rPr lang="en-US"/>
              <a:t>Student Programming Committee</a:t>
            </a:r>
          </a:p>
          <a:p>
            <a:pPr lvl="2" eaLnBrk="1" hangingPunct="1"/>
            <a:r>
              <a:rPr lang="en-US"/>
              <a:t>E-Fest Steering Committee</a:t>
            </a:r>
          </a:p>
          <a:p>
            <a:pPr marL="0" indent="0" eaLnBrk="1" hangingPunct="1">
              <a:buNone/>
            </a:pPr>
            <a:endParaRPr lang="en-US" sz="2600"/>
          </a:p>
        </p:txBody>
      </p:sp>
      <p:sp>
        <p:nvSpPr>
          <p:cNvPr id="4" name="Footer Placeholder 3"/>
          <p:cNvSpPr>
            <a:spLocks noGrp="1"/>
          </p:cNvSpPr>
          <p:nvPr>
            <p:ph type="ftr" sz="quarter" idx="10"/>
          </p:nvPr>
        </p:nvSpPr>
        <p:spPr/>
        <p:txBody>
          <a:bodyPr/>
          <a:lstStyle/>
          <a:p>
            <a:pPr algn="ct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E72449C7-5D5E-49C9-B243-608D90849B01}" type="slidenum">
              <a:rPr lang="en-US" smtClean="0"/>
              <a:pPr>
                <a:defRPr/>
              </a:pPr>
              <a:t>9</a:t>
            </a:fld>
            <a:endParaRPr lang="en-US"/>
          </a:p>
        </p:txBody>
      </p:sp>
    </p:spTree>
    <p:extLst>
      <p:ext uri="{BB962C8B-B14F-4D97-AF65-F5344CB8AC3E}">
        <p14:creationId xmlns:p14="http://schemas.microsoft.com/office/powerpoint/2010/main" val="3696700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543F98-E705-A98D-8D0D-73D537E3BA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A3DC25-0CB8-07F1-B35D-A34E8F2DF8D6}"/>
              </a:ext>
            </a:extLst>
          </p:cNvPr>
          <p:cNvSpPr>
            <a:spLocks noGrp="1"/>
          </p:cNvSpPr>
          <p:nvPr>
            <p:ph type="title"/>
          </p:nvPr>
        </p:nvSpPr>
        <p:spPr>
          <a:xfrm>
            <a:off x="457200" y="-42862"/>
            <a:ext cx="8229600" cy="1143000"/>
          </a:xfrm>
        </p:spPr>
        <p:txBody>
          <a:bodyPr/>
          <a:lstStyle/>
          <a:p>
            <a:r>
              <a:rPr lang="en-US" b="1" dirty="0"/>
              <a:t>ASME SECTORS</a:t>
            </a:r>
          </a:p>
        </p:txBody>
      </p:sp>
      <p:sp>
        <p:nvSpPr>
          <p:cNvPr id="3" name="Content Placeholder 2">
            <a:extLst>
              <a:ext uri="{FF2B5EF4-FFF2-40B4-BE49-F238E27FC236}">
                <a16:creationId xmlns:a16="http://schemas.microsoft.com/office/drawing/2014/main" id="{12C2D061-779D-AEDB-377B-8786968C736D}"/>
              </a:ext>
            </a:extLst>
          </p:cNvPr>
          <p:cNvSpPr>
            <a:spLocks noGrp="1"/>
          </p:cNvSpPr>
          <p:nvPr>
            <p:ph idx="1"/>
          </p:nvPr>
        </p:nvSpPr>
        <p:spPr>
          <a:xfrm>
            <a:off x="457200" y="1107226"/>
            <a:ext cx="8458200" cy="4906963"/>
          </a:xfrm>
        </p:spPr>
        <p:txBody>
          <a:bodyPr/>
          <a:lstStyle/>
          <a:p>
            <a:pPr marL="0" indent="0" eaLnBrk="1" hangingPunct="1">
              <a:buNone/>
            </a:pPr>
            <a:r>
              <a:rPr lang="en-US" b="1" dirty="0"/>
              <a:t>Section Engagement (SES)</a:t>
            </a:r>
          </a:p>
          <a:p>
            <a:pPr lvl="1" eaLnBrk="1" hangingPunct="1"/>
            <a:r>
              <a:rPr lang="en-US" dirty="0"/>
              <a:t>Provides resources, support, and governance for professional and student sections. </a:t>
            </a:r>
          </a:p>
          <a:p>
            <a:pPr lvl="1" eaLnBrk="1" hangingPunct="1"/>
            <a:r>
              <a:rPr lang="en-US" dirty="0"/>
              <a:t>Vision: to develop and improve the global ASME volunteer experience through engagement with the local community</a:t>
            </a:r>
          </a:p>
          <a:p>
            <a:pPr lvl="1" eaLnBrk="1" hangingPunct="1"/>
            <a:r>
              <a:rPr lang="en-US" dirty="0"/>
              <a:t>Mission: to engage and diversify section membership while expanding ASME’s role in an engineer’s journey</a:t>
            </a:r>
          </a:p>
          <a:p>
            <a:pPr lvl="1" eaLnBrk="1" hangingPunct="1"/>
            <a:r>
              <a:rPr lang="en-US" dirty="0"/>
              <a:t>Over 500 student sections</a:t>
            </a:r>
          </a:p>
          <a:p>
            <a:pPr lvl="1" eaLnBrk="1" hangingPunct="1"/>
            <a:r>
              <a:rPr lang="en-US" dirty="0"/>
              <a:t>Over 150 professional sections</a:t>
            </a:r>
          </a:p>
          <a:p>
            <a:pPr lvl="1" eaLnBrk="1" hangingPunct="1"/>
            <a:endParaRPr lang="en-US" dirty="0"/>
          </a:p>
          <a:p>
            <a:pPr marL="0" indent="0" eaLnBrk="1" hangingPunct="1">
              <a:buNone/>
            </a:pPr>
            <a:endParaRPr lang="en-US" sz="2600" dirty="0"/>
          </a:p>
        </p:txBody>
      </p:sp>
      <p:sp>
        <p:nvSpPr>
          <p:cNvPr id="4" name="Footer Placeholder 3">
            <a:extLst>
              <a:ext uri="{FF2B5EF4-FFF2-40B4-BE49-F238E27FC236}">
                <a16:creationId xmlns:a16="http://schemas.microsoft.com/office/drawing/2014/main" id="{6E008254-3973-37B6-9916-CE591D0A4323}"/>
              </a:ext>
            </a:extLst>
          </p:cNvPr>
          <p:cNvSpPr>
            <a:spLocks noGrp="1"/>
          </p:cNvSpPr>
          <p:nvPr>
            <p:ph type="ftr" sz="quarter" idx="10"/>
          </p:nvPr>
        </p:nvSpPr>
        <p:spPr/>
        <p:txBody>
          <a:bodyPr/>
          <a:lstStyle/>
          <a:p>
            <a:pPr algn="ctr"/>
            <a:r>
              <a:rPr lang="en-US"/>
              <a:t>ASME S&amp;C Training – Module B1. ASME Organizational  Structure</a:t>
            </a:r>
          </a:p>
        </p:txBody>
      </p:sp>
      <p:sp>
        <p:nvSpPr>
          <p:cNvPr id="5" name="Slide Number Placeholder 4">
            <a:extLst>
              <a:ext uri="{FF2B5EF4-FFF2-40B4-BE49-F238E27FC236}">
                <a16:creationId xmlns:a16="http://schemas.microsoft.com/office/drawing/2014/main" id="{B24FDCB5-4F53-81B5-2C58-0C7F1E108FFF}"/>
              </a:ext>
            </a:extLst>
          </p:cNvPr>
          <p:cNvSpPr>
            <a:spLocks noGrp="1"/>
          </p:cNvSpPr>
          <p:nvPr>
            <p:ph type="sldNum" sz="quarter" idx="11"/>
          </p:nvPr>
        </p:nvSpPr>
        <p:spPr/>
        <p:txBody>
          <a:bodyPr/>
          <a:lstStyle/>
          <a:p>
            <a:pPr>
              <a:defRPr/>
            </a:pPr>
            <a:fld id="{E72449C7-5D5E-49C9-B243-608D90849B01}" type="slidenum">
              <a:rPr lang="en-US" smtClean="0"/>
              <a:pPr>
                <a:defRPr/>
              </a:pPr>
              <a:t>10</a:t>
            </a:fld>
            <a:endParaRPr lang="en-US"/>
          </a:p>
        </p:txBody>
      </p:sp>
    </p:spTree>
    <p:extLst>
      <p:ext uri="{BB962C8B-B14F-4D97-AF65-F5344CB8AC3E}">
        <p14:creationId xmlns:p14="http://schemas.microsoft.com/office/powerpoint/2010/main" val="3098405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377" y="152400"/>
            <a:ext cx="8229600" cy="1143000"/>
          </a:xfrm>
        </p:spPr>
        <p:txBody>
          <a:bodyPr/>
          <a:lstStyle/>
          <a:p>
            <a:r>
              <a:rPr lang="en-US" b="1" dirty="0"/>
              <a:t>STANDARDS AND CERTIFICATION SECTOR</a:t>
            </a:r>
          </a:p>
        </p:txBody>
      </p:sp>
      <p:sp>
        <p:nvSpPr>
          <p:cNvPr id="3" name="Content Placeholder 2"/>
          <p:cNvSpPr>
            <a:spLocks noGrp="1"/>
          </p:cNvSpPr>
          <p:nvPr>
            <p:ph idx="1"/>
          </p:nvPr>
        </p:nvSpPr>
        <p:spPr>
          <a:xfrm>
            <a:off x="471377" y="1251098"/>
            <a:ext cx="8458200" cy="4525963"/>
          </a:xfrm>
        </p:spPr>
        <p:txBody>
          <a:bodyPr/>
          <a:lstStyle/>
          <a:p>
            <a:pPr marL="0" indent="0">
              <a:buNone/>
            </a:pPr>
            <a:r>
              <a:rPr lang="en-US" b="1"/>
              <a:t>S&amp;C Vision</a:t>
            </a:r>
          </a:p>
          <a:p>
            <a:pPr marL="806450">
              <a:buClr>
                <a:schemeClr val="accent2"/>
              </a:buClr>
              <a:buFont typeface="Arial" pitchFamily="34" charset="0"/>
              <a:buChar char="–"/>
            </a:pPr>
            <a:r>
              <a:rPr lang="en-US" sz="2000"/>
              <a:t>To develop products and services that meet the needs of the engineering community globally.</a:t>
            </a:r>
          </a:p>
          <a:p>
            <a:pPr marL="806450">
              <a:buClr>
                <a:schemeClr val="accent2"/>
              </a:buClr>
              <a:buFont typeface="Arial" pitchFamily="34" charset="0"/>
              <a:buChar char="–"/>
            </a:pPr>
            <a:endParaRPr lang="en-US" sz="2000"/>
          </a:p>
          <a:p>
            <a:pPr marL="0" indent="0">
              <a:buNone/>
            </a:pPr>
            <a:r>
              <a:rPr lang="en-US" b="1"/>
              <a:t>S&amp;C Mission</a:t>
            </a:r>
          </a:p>
          <a:p>
            <a:pPr marL="806450">
              <a:buClr>
                <a:schemeClr val="accent2"/>
              </a:buClr>
              <a:buFont typeface="Arial" pitchFamily="34" charset="0"/>
              <a:buChar char="–"/>
            </a:pPr>
            <a:r>
              <a:rPr lang="en-US" sz="2000"/>
              <a:t>To advance engineering for the benefit of humanity through the development, maintenance, and promulgation of ASME codes, standards, conformity assessment programs, and related products and services, by involving the best and brightest people from around the world.</a:t>
            </a:r>
          </a:p>
        </p:txBody>
      </p:sp>
      <p:sp>
        <p:nvSpPr>
          <p:cNvPr id="4" name="Footer Placeholder 3"/>
          <p:cNvSpPr>
            <a:spLocks noGrp="1"/>
          </p:cNvSpPr>
          <p:nvPr>
            <p:ph type="ftr" sz="quarter" idx="10"/>
          </p:nvPr>
        </p:nvSpPr>
        <p:spPr/>
        <p:txBody>
          <a:bodyPr/>
          <a:lstStyle/>
          <a:p>
            <a:pPr algn="ct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E72449C7-5D5E-49C9-B243-608D90849B01}" type="slidenum">
              <a:rPr lang="en-US" smtClean="0"/>
              <a:pPr>
                <a:defRPr/>
              </a:pPr>
              <a:t>11</a:t>
            </a:fld>
            <a:endParaRPr lang="en-US"/>
          </a:p>
        </p:txBody>
      </p:sp>
    </p:spTree>
    <p:extLst>
      <p:ext uri="{BB962C8B-B14F-4D97-AF65-F5344CB8AC3E}">
        <p14:creationId xmlns:p14="http://schemas.microsoft.com/office/powerpoint/2010/main" val="4176836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795" y="175438"/>
            <a:ext cx="8229600" cy="1143000"/>
          </a:xfrm>
        </p:spPr>
        <p:txBody>
          <a:bodyPr/>
          <a:lstStyle/>
          <a:p>
            <a:r>
              <a:rPr lang="en-US" b="1" dirty="0"/>
              <a:t>STANDARDS AND CERTIFICATION SECTOR</a:t>
            </a:r>
          </a:p>
        </p:txBody>
      </p:sp>
      <p:sp>
        <p:nvSpPr>
          <p:cNvPr id="3" name="Content Placeholder 2"/>
          <p:cNvSpPr>
            <a:spLocks noGrp="1"/>
          </p:cNvSpPr>
          <p:nvPr>
            <p:ph idx="1"/>
          </p:nvPr>
        </p:nvSpPr>
        <p:spPr>
          <a:xfrm>
            <a:off x="609600" y="1508218"/>
            <a:ext cx="8458200" cy="4525963"/>
          </a:xfrm>
        </p:spPr>
        <p:txBody>
          <a:bodyPr/>
          <a:lstStyle/>
          <a:p>
            <a:pPr eaLnBrk="1" hangingPunct="1"/>
            <a:r>
              <a:rPr lang="en-US" dirty="0"/>
              <a:t>Worldwide Scope</a:t>
            </a:r>
          </a:p>
          <a:p>
            <a:pPr lvl="1" eaLnBrk="1" hangingPunct="1"/>
            <a:r>
              <a:rPr lang="en-US" dirty="0"/>
              <a:t>Over 500 codes and standards</a:t>
            </a:r>
            <a:endParaRPr lang="en-US" dirty="0">
              <a:cs typeface="Arial"/>
            </a:endParaRPr>
          </a:p>
          <a:p>
            <a:pPr lvl="1" eaLnBrk="1" hangingPunct="1"/>
            <a:r>
              <a:rPr lang="en-US" dirty="0"/>
              <a:t>6,400 active individuals</a:t>
            </a:r>
            <a:endParaRPr lang="en-US" dirty="0">
              <a:cs typeface="Arial"/>
            </a:endParaRPr>
          </a:p>
          <a:p>
            <a:pPr lvl="1" eaLnBrk="1" hangingPunct="1"/>
            <a:r>
              <a:rPr lang="en-US" dirty="0"/>
              <a:t>Over 1,500 technical experts from outside U.S.</a:t>
            </a:r>
            <a:endParaRPr lang="en-US" dirty="0">
              <a:cs typeface="Arial"/>
            </a:endParaRPr>
          </a:p>
          <a:p>
            <a:pPr lvl="1" eaLnBrk="1" hangingPunct="1"/>
            <a:r>
              <a:rPr lang="en-US" dirty="0"/>
              <a:t>Used in over 100 countries</a:t>
            </a:r>
            <a:endParaRPr lang="en-US" dirty="0">
              <a:cs typeface="Arial"/>
            </a:endParaRPr>
          </a:p>
          <a:p>
            <a:pPr lvl="1" eaLnBrk="1" hangingPunct="1"/>
            <a:r>
              <a:rPr lang="en-US" dirty="0"/>
              <a:t>ASME-certified manufacturers in approximately 80 countries</a:t>
            </a:r>
            <a:endParaRPr lang="en-US" dirty="0">
              <a:cs typeface="Arial"/>
            </a:endParaRPr>
          </a:p>
        </p:txBody>
      </p:sp>
      <p:sp>
        <p:nvSpPr>
          <p:cNvPr id="4" name="Footer Placeholder 3"/>
          <p:cNvSpPr>
            <a:spLocks noGrp="1"/>
          </p:cNvSpPr>
          <p:nvPr>
            <p:ph type="ftr" sz="quarter" idx="10"/>
          </p:nvPr>
        </p:nvSpPr>
        <p:spPr/>
        <p:txBody>
          <a:bodyPr/>
          <a:lstStyle/>
          <a:p>
            <a:pPr algn="ct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E72449C7-5D5E-49C9-B243-608D90849B01}" type="slidenum">
              <a:rPr lang="en-US" smtClean="0"/>
              <a:pPr>
                <a:defRPr/>
              </a:pPr>
              <a:t>12</a:t>
            </a:fld>
            <a:endParaRPr lang="en-US"/>
          </a:p>
        </p:txBody>
      </p:sp>
    </p:spTree>
    <p:extLst>
      <p:ext uri="{BB962C8B-B14F-4D97-AF65-F5344CB8AC3E}">
        <p14:creationId xmlns:p14="http://schemas.microsoft.com/office/powerpoint/2010/main" val="37753591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lgn="ctr">
              <a:defRPr/>
            </a:pPr>
            <a:r>
              <a:rPr lang="en-US"/>
              <a:t>ASME S&amp;C Training – Module B1. ASME Organizational  Structure</a:t>
            </a:r>
          </a:p>
        </p:txBody>
      </p:sp>
      <p:sp>
        <p:nvSpPr>
          <p:cNvPr id="4" name="Slide Number Placeholder 3"/>
          <p:cNvSpPr>
            <a:spLocks noGrp="1"/>
          </p:cNvSpPr>
          <p:nvPr>
            <p:ph type="sldNum" sz="quarter" idx="11"/>
          </p:nvPr>
        </p:nvSpPr>
        <p:spPr/>
        <p:txBody>
          <a:bodyPr/>
          <a:lstStyle/>
          <a:p>
            <a:pPr>
              <a:defRPr/>
            </a:pPr>
            <a:fld id="{3DABE26B-AEBA-410D-A81A-7C44290A3F04}" type="slidenum">
              <a:rPr lang="en-US" smtClean="0"/>
              <a:pPr>
                <a:defRPr/>
              </a:pPr>
              <a:t>13</a:t>
            </a:fld>
            <a:endParaRPr lang="en-US"/>
          </a:p>
        </p:txBody>
      </p:sp>
      <p:sp>
        <p:nvSpPr>
          <p:cNvPr id="71" name="Rectangle 5"/>
          <p:cNvSpPr>
            <a:spLocks noChangeArrowheads="1"/>
          </p:cNvSpPr>
          <p:nvPr/>
        </p:nvSpPr>
        <p:spPr bwMode="auto">
          <a:xfrm>
            <a:off x="1178387" y="3059869"/>
            <a:ext cx="2283938" cy="1098913"/>
          </a:xfrm>
          <a:prstGeom prst="rect">
            <a:avLst/>
          </a:prstGeom>
          <a:noFill/>
          <a:ln w="12700">
            <a:solidFill>
              <a:schemeClr val="tx2"/>
            </a:solidFill>
            <a:miter lim="800000"/>
            <a:headEnd/>
            <a:tailEnd/>
          </a:ln>
        </p:spPr>
        <p:txBody>
          <a:bodyPr wrap="none" anchor="ctr"/>
          <a:lstStyle/>
          <a:p>
            <a:pPr algn="ctr"/>
            <a:r>
              <a:rPr lang="en-US" sz="1600">
                <a:solidFill>
                  <a:srgbClr val="003399"/>
                </a:solidFill>
                <a:latin typeface="+mn-lt"/>
              </a:rPr>
              <a:t>Board on Nuclear, Clean</a:t>
            </a:r>
          </a:p>
          <a:p>
            <a:pPr algn="ctr"/>
            <a:r>
              <a:rPr lang="en-US" sz="1600">
                <a:solidFill>
                  <a:srgbClr val="003399"/>
                </a:solidFill>
                <a:latin typeface="+mn-lt"/>
              </a:rPr>
              <a:t>Energy, Power, and</a:t>
            </a:r>
          </a:p>
          <a:p>
            <a:pPr algn="ctr"/>
            <a:r>
              <a:rPr lang="en-US" sz="1600">
                <a:solidFill>
                  <a:srgbClr val="003399"/>
                </a:solidFill>
                <a:latin typeface="+mn-lt"/>
              </a:rPr>
              <a:t>Facilities</a:t>
            </a:r>
          </a:p>
          <a:p>
            <a:pPr algn="ctr"/>
            <a:r>
              <a:rPr lang="en-US" sz="1600">
                <a:solidFill>
                  <a:srgbClr val="003399"/>
                </a:solidFill>
                <a:latin typeface="+mn-lt"/>
              </a:rPr>
              <a:t>Codes and Standards</a:t>
            </a:r>
          </a:p>
        </p:txBody>
      </p:sp>
      <p:sp>
        <p:nvSpPr>
          <p:cNvPr id="72" name="Rectangle 6"/>
          <p:cNvSpPr>
            <a:spLocks noChangeArrowheads="1"/>
          </p:cNvSpPr>
          <p:nvPr/>
        </p:nvSpPr>
        <p:spPr bwMode="auto">
          <a:xfrm>
            <a:off x="1186603" y="1600200"/>
            <a:ext cx="2283938" cy="785442"/>
          </a:xfrm>
          <a:prstGeom prst="rect">
            <a:avLst/>
          </a:prstGeom>
          <a:noFill/>
          <a:ln w="12700">
            <a:solidFill>
              <a:schemeClr val="tx2"/>
            </a:solidFill>
            <a:miter lim="800000"/>
            <a:headEnd/>
            <a:tailEnd/>
          </a:ln>
        </p:spPr>
        <p:txBody>
          <a:bodyPr wrap="none" anchor="ctr"/>
          <a:lstStyle/>
          <a:p>
            <a:pPr algn="ctr"/>
            <a:r>
              <a:rPr lang="en-US" sz="1600">
                <a:solidFill>
                  <a:srgbClr val="003399"/>
                </a:solidFill>
                <a:latin typeface="+mn-lt"/>
              </a:rPr>
              <a:t>Board on</a:t>
            </a:r>
          </a:p>
          <a:p>
            <a:pPr algn="ctr"/>
            <a:r>
              <a:rPr lang="en-US" sz="1600">
                <a:solidFill>
                  <a:srgbClr val="003399"/>
                </a:solidFill>
                <a:latin typeface="+mn-lt"/>
              </a:rPr>
              <a:t>Standardization</a:t>
            </a:r>
          </a:p>
          <a:p>
            <a:pPr algn="ctr"/>
            <a:r>
              <a:rPr lang="en-US" sz="1600">
                <a:solidFill>
                  <a:srgbClr val="003399"/>
                </a:solidFill>
                <a:latin typeface="+mn-lt"/>
              </a:rPr>
              <a:t>and Testing</a:t>
            </a:r>
          </a:p>
        </p:txBody>
      </p:sp>
      <p:sp>
        <p:nvSpPr>
          <p:cNvPr id="73" name="Rectangle 7"/>
          <p:cNvSpPr>
            <a:spLocks noChangeArrowheads="1"/>
          </p:cNvSpPr>
          <p:nvPr/>
        </p:nvSpPr>
        <p:spPr bwMode="auto">
          <a:xfrm>
            <a:off x="1771340" y="397696"/>
            <a:ext cx="5216525" cy="662359"/>
          </a:xfrm>
          <a:prstGeom prst="rect">
            <a:avLst/>
          </a:prstGeom>
          <a:noFill/>
          <a:ln w="12700">
            <a:solidFill>
              <a:schemeClr val="tx2"/>
            </a:solidFill>
            <a:miter lim="800000"/>
            <a:headEnd/>
            <a:tailEnd/>
          </a:ln>
        </p:spPr>
        <p:txBody>
          <a:bodyPr wrap="none" anchor="ctr"/>
          <a:lstStyle/>
          <a:p>
            <a:pPr algn="ctr"/>
            <a:r>
              <a:rPr lang="en-US" b="1">
                <a:solidFill>
                  <a:srgbClr val="003399"/>
                </a:solidFill>
                <a:latin typeface="Calibri" pitchFamily="34" charset="0"/>
              </a:rPr>
              <a:t>Council on Standards and Certification</a:t>
            </a:r>
          </a:p>
        </p:txBody>
      </p:sp>
      <p:sp>
        <p:nvSpPr>
          <p:cNvPr id="74" name="Rectangle 8"/>
          <p:cNvSpPr>
            <a:spLocks noChangeArrowheads="1"/>
          </p:cNvSpPr>
          <p:nvPr/>
        </p:nvSpPr>
        <p:spPr bwMode="auto">
          <a:xfrm>
            <a:off x="5027138" y="1600200"/>
            <a:ext cx="2288062" cy="785442"/>
          </a:xfrm>
          <a:prstGeom prst="rect">
            <a:avLst/>
          </a:prstGeom>
          <a:noFill/>
          <a:ln w="12700">
            <a:solidFill>
              <a:schemeClr val="tx2"/>
            </a:solidFill>
            <a:miter lim="800000"/>
            <a:headEnd/>
            <a:tailEnd/>
          </a:ln>
        </p:spPr>
        <p:txBody>
          <a:bodyPr wrap="none" anchor="ctr"/>
          <a:lstStyle/>
          <a:p>
            <a:pPr algn="ctr"/>
            <a:r>
              <a:rPr lang="en-US" sz="1600">
                <a:solidFill>
                  <a:srgbClr val="003399"/>
                </a:solidFill>
                <a:latin typeface="+mn-lt"/>
              </a:rPr>
              <a:t>Board on</a:t>
            </a:r>
          </a:p>
          <a:p>
            <a:pPr algn="ctr"/>
            <a:r>
              <a:rPr lang="en-US" sz="1600">
                <a:solidFill>
                  <a:srgbClr val="003399"/>
                </a:solidFill>
                <a:latin typeface="+mn-lt"/>
              </a:rPr>
              <a:t>Pressure Technology</a:t>
            </a:r>
          </a:p>
          <a:p>
            <a:pPr algn="ctr"/>
            <a:r>
              <a:rPr lang="en-US" sz="1600">
                <a:solidFill>
                  <a:srgbClr val="003399"/>
                </a:solidFill>
                <a:latin typeface="+mn-lt"/>
              </a:rPr>
              <a:t>Codes and Standards</a:t>
            </a:r>
          </a:p>
        </p:txBody>
      </p:sp>
      <p:sp>
        <p:nvSpPr>
          <p:cNvPr id="75" name="Rectangle 9"/>
          <p:cNvSpPr>
            <a:spLocks noChangeArrowheads="1"/>
          </p:cNvSpPr>
          <p:nvPr/>
        </p:nvSpPr>
        <p:spPr bwMode="auto">
          <a:xfrm>
            <a:off x="5006107" y="2663238"/>
            <a:ext cx="2288062" cy="709240"/>
          </a:xfrm>
          <a:prstGeom prst="rect">
            <a:avLst/>
          </a:prstGeom>
          <a:noFill/>
          <a:ln w="12700">
            <a:solidFill>
              <a:schemeClr val="tx2"/>
            </a:solidFill>
            <a:miter lim="800000"/>
            <a:headEnd/>
            <a:tailEnd/>
          </a:ln>
        </p:spPr>
        <p:txBody>
          <a:bodyPr wrap="none" anchor="ctr"/>
          <a:lstStyle/>
          <a:p>
            <a:pPr algn="ctr"/>
            <a:r>
              <a:rPr lang="en-US" sz="1600">
                <a:solidFill>
                  <a:srgbClr val="003399"/>
                </a:solidFill>
                <a:latin typeface="+mn-lt"/>
              </a:rPr>
              <a:t>Board on Safety</a:t>
            </a:r>
          </a:p>
          <a:p>
            <a:pPr algn="ctr"/>
            <a:r>
              <a:rPr lang="en-US" sz="1600">
                <a:solidFill>
                  <a:srgbClr val="003399"/>
                </a:solidFill>
                <a:latin typeface="+mn-lt"/>
              </a:rPr>
              <a:t>Codes and Standards</a:t>
            </a:r>
          </a:p>
        </p:txBody>
      </p:sp>
      <p:sp>
        <p:nvSpPr>
          <p:cNvPr id="76" name="Rectangle 10"/>
          <p:cNvSpPr>
            <a:spLocks noChangeArrowheads="1"/>
          </p:cNvSpPr>
          <p:nvPr/>
        </p:nvSpPr>
        <p:spPr bwMode="auto">
          <a:xfrm>
            <a:off x="5034209" y="3609326"/>
            <a:ext cx="2288062" cy="700459"/>
          </a:xfrm>
          <a:prstGeom prst="rect">
            <a:avLst/>
          </a:prstGeom>
          <a:noFill/>
          <a:ln w="12700">
            <a:solidFill>
              <a:schemeClr val="tx2"/>
            </a:solidFill>
            <a:miter lim="800000"/>
            <a:headEnd/>
            <a:tailEnd/>
          </a:ln>
        </p:spPr>
        <p:txBody>
          <a:bodyPr wrap="none" anchor="ctr"/>
          <a:lstStyle/>
          <a:p>
            <a:pPr algn="ctr"/>
            <a:r>
              <a:rPr lang="en-US" sz="1600">
                <a:solidFill>
                  <a:srgbClr val="003399"/>
                </a:solidFill>
                <a:latin typeface="+mn-lt"/>
              </a:rPr>
              <a:t>Board on</a:t>
            </a:r>
          </a:p>
          <a:p>
            <a:pPr algn="ctr"/>
            <a:r>
              <a:rPr lang="en-US" sz="1600">
                <a:solidFill>
                  <a:srgbClr val="003399"/>
                </a:solidFill>
                <a:latin typeface="+mn-lt"/>
              </a:rPr>
              <a:t>Conformity Assessment</a:t>
            </a:r>
          </a:p>
        </p:txBody>
      </p:sp>
      <p:sp>
        <p:nvSpPr>
          <p:cNvPr id="77" name="Line 11"/>
          <p:cNvSpPr>
            <a:spLocks noChangeShapeType="1"/>
          </p:cNvSpPr>
          <p:nvPr/>
        </p:nvSpPr>
        <p:spPr bwMode="auto">
          <a:xfrm>
            <a:off x="4230581" y="1060055"/>
            <a:ext cx="0" cy="3552005"/>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003399"/>
              </a:solidFill>
            </a:endParaRPr>
          </a:p>
        </p:txBody>
      </p:sp>
      <p:sp>
        <p:nvSpPr>
          <p:cNvPr id="78" name="Line 12"/>
          <p:cNvSpPr>
            <a:spLocks noChangeShapeType="1"/>
          </p:cNvSpPr>
          <p:nvPr/>
        </p:nvSpPr>
        <p:spPr bwMode="auto">
          <a:xfrm flipH="1" flipV="1">
            <a:off x="3470541" y="3559792"/>
            <a:ext cx="751824" cy="1"/>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600">
              <a:solidFill>
                <a:srgbClr val="003399"/>
              </a:solidFill>
              <a:latin typeface="+mn-lt"/>
            </a:endParaRPr>
          </a:p>
        </p:txBody>
      </p:sp>
      <p:sp>
        <p:nvSpPr>
          <p:cNvPr id="80" name="Line 14"/>
          <p:cNvSpPr>
            <a:spLocks noChangeShapeType="1"/>
          </p:cNvSpPr>
          <p:nvPr/>
        </p:nvSpPr>
        <p:spPr bwMode="auto">
          <a:xfrm flipH="1">
            <a:off x="4206173" y="1992921"/>
            <a:ext cx="799934" cy="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600">
              <a:solidFill>
                <a:srgbClr val="003399"/>
              </a:solidFill>
              <a:latin typeface="+mn-lt"/>
            </a:endParaRPr>
          </a:p>
        </p:txBody>
      </p:sp>
      <p:sp>
        <p:nvSpPr>
          <p:cNvPr id="81" name="Line 15"/>
          <p:cNvSpPr>
            <a:spLocks noChangeShapeType="1"/>
          </p:cNvSpPr>
          <p:nvPr/>
        </p:nvSpPr>
        <p:spPr bwMode="auto">
          <a:xfrm flipH="1" flipV="1">
            <a:off x="4241714" y="3030901"/>
            <a:ext cx="748908" cy="7112"/>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600">
              <a:solidFill>
                <a:srgbClr val="003399"/>
              </a:solidFill>
              <a:latin typeface="+mn-lt"/>
            </a:endParaRPr>
          </a:p>
        </p:txBody>
      </p:sp>
      <p:sp>
        <p:nvSpPr>
          <p:cNvPr id="82" name="Line 16"/>
          <p:cNvSpPr>
            <a:spLocks noChangeShapeType="1"/>
          </p:cNvSpPr>
          <p:nvPr/>
        </p:nvSpPr>
        <p:spPr bwMode="auto">
          <a:xfrm flipH="1" flipV="1">
            <a:off x="4230580" y="3962400"/>
            <a:ext cx="796557" cy="7111"/>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600">
              <a:solidFill>
                <a:srgbClr val="003399"/>
              </a:solidFill>
              <a:latin typeface="+mn-lt"/>
            </a:endParaRPr>
          </a:p>
        </p:txBody>
      </p:sp>
      <p:sp>
        <p:nvSpPr>
          <p:cNvPr id="83" name="Line 17"/>
          <p:cNvSpPr>
            <a:spLocks noChangeShapeType="1"/>
          </p:cNvSpPr>
          <p:nvPr/>
        </p:nvSpPr>
        <p:spPr bwMode="auto">
          <a:xfrm>
            <a:off x="1682440" y="4597772"/>
            <a:ext cx="5216525" cy="14288"/>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003399"/>
              </a:solidFill>
            </a:endParaRPr>
          </a:p>
        </p:txBody>
      </p:sp>
      <p:sp>
        <p:nvSpPr>
          <p:cNvPr id="87" name="Line 21"/>
          <p:cNvSpPr>
            <a:spLocks noChangeShapeType="1"/>
          </p:cNvSpPr>
          <p:nvPr/>
        </p:nvSpPr>
        <p:spPr bwMode="auto">
          <a:xfrm>
            <a:off x="4230581" y="4597772"/>
            <a:ext cx="0" cy="32385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003399"/>
              </a:solidFill>
            </a:endParaRPr>
          </a:p>
        </p:txBody>
      </p:sp>
      <p:sp>
        <p:nvSpPr>
          <p:cNvPr id="88" name="Line 25"/>
          <p:cNvSpPr>
            <a:spLocks noChangeShapeType="1"/>
          </p:cNvSpPr>
          <p:nvPr/>
        </p:nvSpPr>
        <p:spPr bwMode="auto">
          <a:xfrm>
            <a:off x="5408138" y="4243759"/>
            <a:ext cx="0" cy="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600">
              <a:solidFill>
                <a:srgbClr val="003399"/>
              </a:solidFill>
              <a:latin typeface="+mn-lt"/>
            </a:endParaRPr>
          </a:p>
        </p:txBody>
      </p:sp>
      <p:sp>
        <p:nvSpPr>
          <p:cNvPr id="90" name="Line 27"/>
          <p:cNvSpPr>
            <a:spLocks noChangeShapeType="1"/>
          </p:cNvSpPr>
          <p:nvPr/>
        </p:nvSpPr>
        <p:spPr bwMode="auto">
          <a:xfrm flipH="1">
            <a:off x="3457265" y="1992921"/>
            <a:ext cx="748908" cy="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600">
              <a:solidFill>
                <a:srgbClr val="003399"/>
              </a:solidFill>
              <a:latin typeface="+mn-lt"/>
            </a:endParaRPr>
          </a:p>
        </p:txBody>
      </p:sp>
      <p:sp>
        <p:nvSpPr>
          <p:cNvPr id="94" name="Line 21"/>
          <p:cNvSpPr>
            <a:spLocks noChangeShapeType="1"/>
          </p:cNvSpPr>
          <p:nvPr/>
        </p:nvSpPr>
        <p:spPr bwMode="auto">
          <a:xfrm>
            <a:off x="6898965" y="4597772"/>
            <a:ext cx="0" cy="30480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003399"/>
              </a:solidFill>
            </a:endParaRPr>
          </a:p>
        </p:txBody>
      </p:sp>
      <p:sp>
        <p:nvSpPr>
          <p:cNvPr id="95" name="Rectangle 4"/>
          <p:cNvSpPr>
            <a:spLocks noChangeArrowheads="1"/>
          </p:cNvSpPr>
          <p:nvPr/>
        </p:nvSpPr>
        <p:spPr bwMode="auto">
          <a:xfrm>
            <a:off x="6178240" y="4902571"/>
            <a:ext cx="1608138" cy="969592"/>
          </a:xfrm>
          <a:prstGeom prst="rect">
            <a:avLst/>
          </a:prstGeom>
          <a:solidFill>
            <a:schemeClr val="bg1">
              <a:lumMod val="85000"/>
            </a:schemeClr>
          </a:solidFill>
          <a:ln w="12700">
            <a:solidFill>
              <a:schemeClr val="tx2"/>
            </a:solidFill>
            <a:miter lim="800000"/>
            <a:headEnd/>
            <a:tailEnd/>
          </a:ln>
        </p:spPr>
        <p:txBody>
          <a:bodyPr wrap="none" anchor="ctr"/>
          <a:lstStyle/>
          <a:p>
            <a:pPr algn="ctr">
              <a:defRPr/>
            </a:pPr>
            <a:r>
              <a:rPr lang="en-US" sz="1400">
                <a:solidFill>
                  <a:srgbClr val="003399"/>
                </a:solidFill>
                <a:latin typeface="Calibri" pitchFamily="34" charset="0"/>
              </a:rPr>
              <a:t>Board on Hearings</a:t>
            </a:r>
          </a:p>
          <a:p>
            <a:pPr algn="ctr">
              <a:defRPr/>
            </a:pPr>
            <a:r>
              <a:rPr lang="en-US" sz="1400">
                <a:solidFill>
                  <a:srgbClr val="003399"/>
                </a:solidFill>
                <a:latin typeface="Calibri" pitchFamily="34" charset="0"/>
              </a:rPr>
              <a:t>and Appeals</a:t>
            </a:r>
          </a:p>
        </p:txBody>
      </p:sp>
      <p:sp>
        <p:nvSpPr>
          <p:cNvPr id="123" name="Line 21"/>
          <p:cNvSpPr>
            <a:spLocks noChangeShapeType="1"/>
          </p:cNvSpPr>
          <p:nvPr/>
        </p:nvSpPr>
        <p:spPr bwMode="auto">
          <a:xfrm>
            <a:off x="1682440" y="4597772"/>
            <a:ext cx="0" cy="334221"/>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003399"/>
              </a:solidFill>
            </a:endParaRPr>
          </a:p>
        </p:txBody>
      </p:sp>
      <p:sp>
        <p:nvSpPr>
          <p:cNvPr id="124" name="Rectangle 4"/>
          <p:cNvSpPr>
            <a:spLocks noChangeArrowheads="1"/>
          </p:cNvSpPr>
          <p:nvPr/>
        </p:nvSpPr>
        <p:spPr bwMode="auto">
          <a:xfrm>
            <a:off x="844240" y="4905746"/>
            <a:ext cx="1676400" cy="966415"/>
          </a:xfrm>
          <a:prstGeom prst="rect">
            <a:avLst/>
          </a:prstGeom>
          <a:solidFill>
            <a:schemeClr val="bg1">
              <a:lumMod val="85000"/>
            </a:schemeClr>
          </a:solidFill>
          <a:ln w="12700">
            <a:solidFill>
              <a:schemeClr val="tx2"/>
            </a:solidFill>
            <a:miter lim="800000"/>
            <a:headEnd/>
            <a:tailEnd/>
          </a:ln>
        </p:spPr>
        <p:txBody>
          <a:bodyPr wrap="none" anchor="ctr"/>
          <a:lstStyle/>
          <a:p>
            <a:pPr algn="ctr"/>
            <a:r>
              <a:rPr lang="en-US" sz="1400">
                <a:solidFill>
                  <a:schemeClr val="accent2"/>
                </a:solidFill>
                <a:latin typeface="Calibri" pitchFamily="34" charset="0"/>
              </a:rPr>
              <a:t>Board on Council</a:t>
            </a:r>
          </a:p>
          <a:p>
            <a:pPr algn="ctr"/>
            <a:r>
              <a:rPr lang="en-US" sz="1400">
                <a:solidFill>
                  <a:schemeClr val="accent2"/>
                </a:solidFill>
                <a:latin typeface="Calibri" pitchFamily="34" charset="0"/>
              </a:rPr>
              <a:t>Operations</a:t>
            </a:r>
          </a:p>
        </p:txBody>
      </p:sp>
      <p:sp>
        <p:nvSpPr>
          <p:cNvPr id="125" name="Rectangle 4"/>
          <p:cNvSpPr>
            <a:spLocks noChangeArrowheads="1"/>
          </p:cNvSpPr>
          <p:nvPr/>
        </p:nvSpPr>
        <p:spPr bwMode="auto">
          <a:xfrm>
            <a:off x="3511240" y="4939348"/>
            <a:ext cx="1676400" cy="955303"/>
          </a:xfrm>
          <a:prstGeom prst="rect">
            <a:avLst/>
          </a:prstGeom>
          <a:solidFill>
            <a:schemeClr val="bg1">
              <a:lumMod val="85000"/>
            </a:schemeClr>
          </a:solidFill>
          <a:ln w="12700">
            <a:solidFill>
              <a:schemeClr val="tx2"/>
            </a:solidFill>
            <a:miter lim="800000"/>
            <a:headEnd/>
            <a:tailEnd/>
          </a:ln>
        </p:spPr>
        <p:txBody>
          <a:bodyPr wrap="none" anchor="ctr"/>
          <a:lstStyle/>
          <a:p>
            <a:pPr algn="ctr"/>
            <a:r>
              <a:rPr lang="en-US" sz="1400">
                <a:solidFill>
                  <a:srgbClr val="003399"/>
                </a:solidFill>
                <a:latin typeface="Calibri" pitchFamily="34" charset="0"/>
              </a:rPr>
              <a:t>Technical and </a:t>
            </a:r>
          </a:p>
          <a:p>
            <a:pPr algn="ctr"/>
            <a:r>
              <a:rPr lang="en-US" sz="1400">
                <a:solidFill>
                  <a:srgbClr val="003399"/>
                </a:solidFill>
                <a:latin typeface="Calibri" pitchFamily="34" charset="0"/>
              </a:rPr>
              <a:t>Strategic Advisory</a:t>
            </a:r>
          </a:p>
          <a:p>
            <a:pPr algn="ctr"/>
            <a:r>
              <a:rPr lang="en-US" sz="1400">
                <a:solidFill>
                  <a:srgbClr val="003399"/>
                </a:solidFill>
                <a:latin typeface="Calibri" pitchFamily="34" charset="0"/>
              </a:rPr>
              <a:t>Board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noChangeArrowheads="1"/>
          </p:cNvSpPr>
          <p:nvPr>
            <p:ph type="title"/>
          </p:nvPr>
        </p:nvSpPr>
        <p:spPr>
          <a:xfrm>
            <a:off x="330200" y="71438"/>
            <a:ext cx="8229600" cy="919162"/>
          </a:xfrm>
        </p:spPr>
        <p:txBody>
          <a:bodyPr/>
          <a:lstStyle/>
          <a:p>
            <a:pPr eaLnBrk="1" hangingPunct="1"/>
            <a:r>
              <a:rPr lang="en-US" b="1" dirty="0"/>
              <a:t>S&amp;C COUNCIL MEMBERSHIP</a:t>
            </a:r>
          </a:p>
        </p:txBody>
      </p:sp>
      <p:sp>
        <p:nvSpPr>
          <p:cNvPr id="21509" name="Rectangle 3"/>
          <p:cNvSpPr>
            <a:spLocks noGrp="1" noChangeArrowheads="1"/>
          </p:cNvSpPr>
          <p:nvPr>
            <p:ph idx="1"/>
          </p:nvPr>
        </p:nvSpPr>
        <p:spPr>
          <a:xfrm>
            <a:off x="533400" y="1185862"/>
            <a:ext cx="8077200" cy="5059363"/>
          </a:xfrm>
        </p:spPr>
        <p:txBody>
          <a:bodyPr/>
          <a:lstStyle/>
          <a:p>
            <a:pPr eaLnBrk="1" hangingPunct="1"/>
            <a:r>
              <a:rPr lang="en-US"/>
              <a:t>Chair and Vice Chair are appointed by the Board </a:t>
            </a:r>
          </a:p>
          <a:p>
            <a:pPr marL="341313" indent="0" eaLnBrk="1" hangingPunct="1">
              <a:buNone/>
            </a:pPr>
            <a:r>
              <a:rPr lang="en-US"/>
              <a:t>of Governors</a:t>
            </a:r>
          </a:p>
          <a:p>
            <a:pPr marL="914400" lvl="1" indent="-450850" eaLnBrk="1" hangingPunct="1"/>
            <a:r>
              <a:rPr lang="en-US"/>
              <a:t>Chair, Senior Vice President of S&amp;C</a:t>
            </a:r>
          </a:p>
          <a:p>
            <a:pPr marL="914400" lvl="1" indent="-450850" eaLnBrk="1" hangingPunct="1"/>
            <a:r>
              <a:rPr lang="en-US"/>
              <a:t>Vice Chair of Operations</a:t>
            </a:r>
          </a:p>
          <a:p>
            <a:pPr marL="1314450" lvl="2" indent="-450850" eaLnBrk="1" hangingPunct="1"/>
            <a:r>
              <a:rPr lang="en-US"/>
              <a:t>Serves as the Chair of the Board on Council Operations (BCO)</a:t>
            </a:r>
          </a:p>
          <a:p>
            <a:pPr eaLnBrk="1" hangingPunct="1"/>
            <a:endParaRPr lang="en-US" sz="2400"/>
          </a:p>
          <a:p>
            <a:pPr eaLnBrk="1" hangingPunct="1"/>
            <a:endParaRPr lang="en-US" sz="2600"/>
          </a:p>
          <a:p>
            <a:pPr eaLnBrk="1" hangingPunct="1"/>
            <a:endParaRPr lang="en-US" sz="2400"/>
          </a:p>
        </p:txBody>
      </p:sp>
      <p:sp>
        <p:nvSpPr>
          <p:cNvPr id="7" name="Footer Placeholder 3"/>
          <p:cNvSpPr>
            <a:spLocks noGrp="1"/>
          </p:cNvSpPr>
          <p:nvPr>
            <p:ph type="ftr" sz="quarter" idx="10"/>
          </p:nvPr>
        </p:nvSpPr>
        <p:spPr/>
        <p:txBody>
          <a:bodyPr/>
          <a:lstStyle/>
          <a:p>
            <a:pPr algn="ctr">
              <a:defRPr/>
            </a:pPr>
            <a:r>
              <a:rPr lang="en-US"/>
              <a:t>ASME S&amp;C Training – Module B1. ASME Organizational  Structure</a:t>
            </a:r>
          </a:p>
        </p:txBody>
      </p:sp>
      <p:sp>
        <p:nvSpPr>
          <p:cNvPr id="8" name="Slide Number Placeholder 4"/>
          <p:cNvSpPr>
            <a:spLocks noGrp="1"/>
          </p:cNvSpPr>
          <p:nvPr>
            <p:ph type="sldNum" sz="quarter" idx="11"/>
          </p:nvPr>
        </p:nvSpPr>
        <p:spPr/>
        <p:txBody>
          <a:bodyPr/>
          <a:lstStyle/>
          <a:p>
            <a:pPr>
              <a:defRPr/>
            </a:pPr>
            <a:fld id="{D8BAAF97-95F1-4426-8E2B-1BF317D34D96}" type="slidenum">
              <a:rPr lang="en-US"/>
              <a:pPr>
                <a:defRPr/>
              </a:pPr>
              <a:t>14</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noChangeArrowheads="1"/>
          </p:cNvSpPr>
          <p:nvPr>
            <p:ph type="title"/>
          </p:nvPr>
        </p:nvSpPr>
        <p:spPr>
          <a:xfrm>
            <a:off x="330200" y="71438"/>
            <a:ext cx="8229600" cy="919162"/>
          </a:xfrm>
        </p:spPr>
        <p:txBody>
          <a:bodyPr/>
          <a:lstStyle/>
          <a:p>
            <a:pPr eaLnBrk="1" hangingPunct="1"/>
            <a:r>
              <a:rPr lang="en-US" b="1" dirty="0"/>
              <a:t>S&amp;C COUNCIL MEMBERSHIP</a:t>
            </a:r>
          </a:p>
        </p:txBody>
      </p:sp>
      <p:sp>
        <p:nvSpPr>
          <p:cNvPr id="21509" name="Rectangle 3"/>
          <p:cNvSpPr>
            <a:spLocks noGrp="1" noChangeArrowheads="1"/>
          </p:cNvSpPr>
          <p:nvPr>
            <p:ph idx="1"/>
          </p:nvPr>
        </p:nvSpPr>
        <p:spPr>
          <a:xfrm>
            <a:off x="533400" y="1185862"/>
            <a:ext cx="8686800" cy="5059363"/>
          </a:xfrm>
        </p:spPr>
        <p:txBody>
          <a:bodyPr/>
          <a:lstStyle/>
          <a:p>
            <a:pPr eaLnBrk="1" hangingPunct="1"/>
            <a:r>
              <a:rPr lang="en-US"/>
              <a:t>Council Membership:</a:t>
            </a:r>
          </a:p>
          <a:p>
            <a:pPr marL="914400" lvl="1" indent="-450850" eaLnBrk="1" hangingPunct="1">
              <a:spcBef>
                <a:spcPts val="0"/>
              </a:spcBef>
            </a:pPr>
            <a:r>
              <a:rPr lang="en-US"/>
              <a:t>Chairs of all Supervisory Boards </a:t>
            </a:r>
          </a:p>
          <a:p>
            <a:pPr marL="914400" lvl="1" indent="-450850" eaLnBrk="1" hangingPunct="1">
              <a:spcBef>
                <a:spcPts val="0"/>
              </a:spcBef>
            </a:pPr>
            <a:r>
              <a:rPr lang="en-US"/>
              <a:t>Chair of the Board on Hearings and Appeals</a:t>
            </a:r>
          </a:p>
          <a:p>
            <a:pPr marL="914400" lvl="1" indent="-450850" eaLnBrk="1" hangingPunct="1">
              <a:spcBef>
                <a:spcPts val="0"/>
              </a:spcBef>
            </a:pPr>
            <a:r>
              <a:rPr lang="en-US"/>
              <a:t>Twelve members-at-large</a:t>
            </a:r>
          </a:p>
          <a:p>
            <a:pPr marL="914400" lvl="1" indent="-450850" eaLnBrk="1" hangingPunct="1">
              <a:spcBef>
                <a:spcPts val="0"/>
              </a:spcBef>
            </a:pPr>
            <a:r>
              <a:rPr lang="en-US"/>
              <a:t>Sr. Managing Director, S&amp;C (non-voting)</a:t>
            </a:r>
          </a:p>
          <a:p>
            <a:pPr marL="914400" lvl="1" indent="-450850" eaLnBrk="1" hangingPunct="1">
              <a:spcBef>
                <a:spcPts val="0"/>
              </a:spcBef>
            </a:pPr>
            <a:r>
              <a:rPr lang="en-US"/>
              <a:t>Sr. Director, S&amp;C (non-voting)</a:t>
            </a:r>
          </a:p>
          <a:p>
            <a:pPr eaLnBrk="1" hangingPunct="1"/>
            <a:endParaRPr lang="en-US" sz="2400"/>
          </a:p>
          <a:p>
            <a:pPr eaLnBrk="1" hangingPunct="1"/>
            <a:endParaRPr lang="en-US" sz="2600"/>
          </a:p>
          <a:p>
            <a:pPr eaLnBrk="1" hangingPunct="1"/>
            <a:endParaRPr lang="en-US" sz="2400"/>
          </a:p>
        </p:txBody>
      </p:sp>
      <p:sp>
        <p:nvSpPr>
          <p:cNvPr id="7" name="Footer Placeholder 3"/>
          <p:cNvSpPr>
            <a:spLocks noGrp="1"/>
          </p:cNvSpPr>
          <p:nvPr>
            <p:ph type="ftr" sz="quarter" idx="10"/>
          </p:nvPr>
        </p:nvSpPr>
        <p:spPr/>
        <p:txBody>
          <a:bodyPr/>
          <a:lstStyle/>
          <a:p>
            <a:pPr algn="ctr">
              <a:defRPr/>
            </a:pPr>
            <a:r>
              <a:rPr lang="en-US"/>
              <a:t>ASME S&amp;C Training – Module B1. ASME Organizational  Structure</a:t>
            </a:r>
          </a:p>
        </p:txBody>
      </p:sp>
      <p:sp>
        <p:nvSpPr>
          <p:cNvPr id="8" name="Slide Number Placeholder 4"/>
          <p:cNvSpPr>
            <a:spLocks noGrp="1"/>
          </p:cNvSpPr>
          <p:nvPr>
            <p:ph type="sldNum" sz="quarter" idx="11"/>
          </p:nvPr>
        </p:nvSpPr>
        <p:spPr/>
        <p:txBody>
          <a:bodyPr/>
          <a:lstStyle/>
          <a:p>
            <a:pPr>
              <a:defRPr/>
            </a:pPr>
            <a:fld id="{D8BAAF97-95F1-4426-8E2B-1BF317D34D96}" type="slidenum">
              <a:rPr lang="en-US"/>
              <a:pPr>
                <a:defRPr/>
              </a:pPr>
              <a:t>15</a:t>
            </a:fld>
            <a:endParaRPr lang="en-US"/>
          </a:p>
        </p:txBody>
      </p:sp>
    </p:spTree>
    <p:extLst>
      <p:ext uri="{BB962C8B-B14F-4D97-AF65-F5344CB8AC3E}">
        <p14:creationId xmlns:p14="http://schemas.microsoft.com/office/powerpoint/2010/main" val="35687475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2"/>
          <p:cNvSpPr>
            <a:spLocks noGrp="1" noChangeArrowheads="1"/>
          </p:cNvSpPr>
          <p:nvPr>
            <p:ph type="title"/>
          </p:nvPr>
        </p:nvSpPr>
        <p:spPr>
          <a:xfrm>
            <a:off x="455428" y="207889"/>
            <a:ext cx="8229600" cy="663649"/>
          </a:xfrm>
        </p:spPr>
        <p:txBody>
          <a:bodyPr/>
          <a:lstStyle/>
          <a:p>
            <a:pPr eaLnBrk="1" hangingPunct="1"/>
            <a:r>
              <a:rPr lang="en-US" b="1" dirty="0"/>
              <a:t>S&amp;C ADVISORY GROUPS</a:t>
            </a:r>
          </a:p>
        </p:txBody>
      </p:sp>
      <p:sp>
        <p:nvSpPr>
          <p:cNvPr id="24581" name="Rectangle 3"/>
          <p:cNvSpPr>
            <a:spLocks noGrp="1" noChangeArrowheads="1"/>
          </p:cNvSpPr>
          <p:nvPr>
            <p:ph idx="1"/>
          </p:nvPr>
        </p:nvSpPr>
        <p:spPr>
          <a:xfrm>
            <a:off x="533400" y="1262062"/>
            <a:ext cx="8458200" cy="4983163"/>
          </a:xfrm>
        </p:spPr>
        <p:txBody>
          <a:bodyPr/>
          <a:lstStyle/>
          <a:p>
            <a:pPr eaLnBrk="1" hangingPunct="1">
              <a:lnSpc>
                <a:spcPct val="80000"/>
              </a:lnSpc>
            </a:pPr>
            <a:r>
              <a:rPr lang="en-US"/>
              <a:t>Board on Council Operations</a:t>
            </a:r>
          </a:p>
          <a:p>
            <a:pPr lvl="1" eaLnBrk="1" hangingPunct="1">
              <a:lnSpc>
                <a:spcPct val="80000"/>
              </a:lnSpc>
              <a:spcAft>
                <a:spcPts val="1200"/>
              </a:spcAft>
            </a:pPr>
            <a:r>
              <a:rPr lang="en-US" sz="2000"/>
              <a:t>Advise the Council on operational matters, including honors, information services, legal considerations, continuous improvement, and planning; and shall approve, on behalf of the Council, matters of procedures and personnel. </a:t>
            </a:r>
          </a:p>
          <a:p>
            <a:pPr eaLnBrk="1" hangingPunct="1">
              <a:lnSpc>
                <a:spcPct val="80000"/>
              </a:lnSpc>
            </a:pPr>
            <a:r>
              <a:rPr lang="en-US"/>
              <a:t>Board on Hearings &amp; Appeals</a:t>
            </a:r>
          </a:p>
          <a:p>
            <a:pPr lvl="1" eaLnBrk="1" hangingPunct="1">
              <a:lnSpc>
                <a:spcPct val="80000"/>
              </a:lnSpc>
              <a:spcAft>
                <a:spcPts val="1200"/>
              </a:spcAft>
            </a:pPr>
            <a:r>
              <a:rPr lang="en-US" sz="2000"/>
              <a:t>Provides a forum for appeals resulting from procedural due process issues in codes, standards and related conformity assessment programs</a:t>
            </a:r>
          </a:p>
          <a:p>
            <a:pPr eaLnBrk="1" hangingPunct="1">
              <a:lnSpc>
                <a:spcPct val="80000"/>
              </a:lnSpc>
            </a:pPr>
            <a:r>
              <a:rPr lang="en-US"/>
              <a:t>Technical and Strategic Advisory Board</a:t>
            </a:r>
          </a:p>
          <a:p>
            <a:pPr lvl="1" eaLnBrk="1" hangingPunct="1">
              <a:lnSpc>
                <a:spcPct val="80000"/>
              </a:lnSpc>
            </a:pPr>
            <a:r>
              <a:rPr lang="en-US" sz="2000"/>
              <a:t>Advise the Council on Standards and Certification on trends, implications, strategic issues and planning</a:t>
            </a:r>
          </a:p>
        </p:txBody>
      </p:sp>
      <p:sp>
        <p:nvSpPr>
          <p:cNvPr id="4" name="Footer Placeholder 3"/>
          <p:cNvSpPr>
            <a:spLocks noGrp="1"/>
          </p:cNvSpPr>
          <p:nvPr>
            <p:ph type="ftr" sz="quarter" idx="10"/>
          </p:nvPr>
        </p:nvSpPr>
        <p:spPr/>
        <p:txBody>
          <a:bodyPr/>
          <a:lstStyle/>
          <a:p>
            <a:pPr algn="ctr">
              <a:defRPr/>
            </a:pP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4CE976EF-1EA4-4D51-81D6-5645D56182D7}" type="slidenum">
              <a:rPr lang="en-US"/>
              <a:pPr>
                <a:defRPr/>
              </a:pPr>
              <a:t>16</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2"/>
          <p:cNvSpPr>
            <a:spLocks noGrp="1" noChangeArrowheads="1"/>
          </p:cNvSpPr>
          <p:nvPr>
            <p:ph type="title"/>
          </p:nvPr>
        </p:nvSpPr>
        <p:spPr>
          <a:xfrm>
            <a:off x="457200" y="0"/>
            <a:ext cx="8229600" cy="1066800"/>
          </a:xfrm>
        </p:spPr>
        <p:txBody>
          <a:bodyPr/>
          <a:lstStyle/>
          <a:p>
            <a:pPr eaLnBrk="1" hangingPunct="1"/>
            <a:r>
              <a:rPr lang="en-US" b="1" dirty="0"/>
              <a:t>S&amp;C SUPERVISORY BOARDS</a:t>
            </a:r>
          </a:p>
        </p:txBody>
      </p:sp>
      <p:sp>
        <p:nvSpPr>
          <p:cNvPr id="4" name="Footer Placeholder 3"/>
          <p:cNvSpPr>
            <a:spLocks noGrp="1"/>
          </p:cNvSpPr>
          <p:nvPr>
            <p:ph type="ftr" sz="quarter" idx="10"/>
          </p:nvPr>
        </p:nvSpPr>
        <p:spPr/>
        <p:txBody>
          <a:bodyPr/>
          <a:lstStyle/>
          <a:p>
            <a:pPr algn="ctr">
              <a:defRPr/>
            </a:pPr>
            <a:r>
              <a:rPr lang="en-US">
                <a:solidFill>
                  <a:schemeClr val="accent2"/>
                </a:solidFill>
              </a:rPr>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BCC99E95-232C-43E6-862B-01146A36351D}" type="slidenum">
              <a:rPr lang="en-US">
                <a:solidFill>
                  <a:schemeClr val="accent2"/>
                </a:solidFill>
              </a:rPr>
              <a:pPr>
                <a:defRPr/>
              </a:pPr>
              <a:t>17</a:t>
            </a:fld>
            <a:endParaRPr lang="en-US">
              <a:solidFill>
                <a:schemeClr val="accent2"/>
              </a:solidFill>
            </a:endParaRPr>
          </a:p>
        </p:txBody>
      </p:sp>
      <p:sp>
        <p:nvSpPr>
          <p:cNvPr id="25605" name="Rectangle 3"/>
          <p:cNvSpPr>
            <a:spLocks noChangeArrowheads="1"/>
          </p:cNvSpPr>
          <p:nvPr/>
        </p:nvSpPr>
        <p:spPr bwMode="auto">
          <a:xfrm>
            <a:off x="571500" y="914400"/>
            <a:ext cx="80010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pPr>
              <a:spcBef>
                <a:spcPct val="20000"/>
              </a:spcBef>
              <a:buClr>
                <a:srgbClr val="FFFF00"/>
              </a:buClr>
            </a:pPr>
            <a:r>
              <a:rPr lang="en-US" dirty="0">
                <a:solidFill>
                  <a:srgbClr val="003399"/>
                </a:solidFill>
                <a:latin typeface="+mn-lt"/>
              </a:rPr>
              <a:t>Responsible for:</a:t>
            </a:r>
          </a:p>
          <a:p>
            <a:pPr marL="800100" lvl="1" indent="-342900">
              <a:spcBef>
                <a:spcPct val="20000"/>
              </a:spcBef>
              <a:buClr>
                <a:schemeClr val="accent2"/>
              </a:buClr>
              <a:buFont typeface="Arial" pitchFamily="34" charset="0"/>
              <a:buChar char="–"/>
            </a:pPr>
            <a:r>
              <a:rPr lang="en-US" sz="2000" dirty="0">
                <a:solidFill>
                  <a:srgbClr val="003399"/>
                </a:solidFill>
                <a:latin typeface="+mn-lt"/>
              </a:rPr>
              <a:t>approving and discharging committee personnel</a:t>
            </a:r>
          </a:p>
          <a:p>
            <a:pPr marL="800100" lvl="1" indent="-342900">
              <a:spcBef>
                <a:spcPct val="20000"/>
              </a:spcBef>
              <a:buClr>
                <a:schemeClr val="accent2"/>
              </a:buClr>
              <a:buFont typeface="Arial" pitchFamily="34" charset="0"/>
              <a:buChar char="–"/>
            </a:pPr>
            <a:r>
              <a:rPr lang="en-US" sz="2000" dirty="0">
                <a:solidFill>
                  <a:srgbClr val="003399"/>
                </a:solidFill>
                <a:latin typeface="+mn-lt"/>
              </a:rPr>
              <a:t>assessing the need for standards and related conformity assessment activities, within their charter </a:t>
            </a:r>
          </a:p>
          <a:p>
            <a:pPr marL="800100" lvl="1" indent="-342900">
              <a:spcBef>
                <a:spcPct val="20000"/>
              </a:spcBef>
              <a:buClr>
                <a:schemeClr val="accent2"/>
              </a:buClr>
              <a:buFont typeface="Arial" pitchFamily="34" charset="0"/>
              <a:buChar char="–"/>
            </a:pPr>
            <a:r>
              <a:rPr lang="en-US" sz="2000" dirty="0">
                <a:solidFill>
                  <a:srgbClr val="003399"/>
                </a:solidFill>
                <a:latin typeface="+mn-lt"/>
              </a:rPr>
              <a:t>ensuring that standards committees operate within these procedures and their approved charter, and provide for due process</a:t>
            </a:r>
          </a:p>
          <a:p>
            <a:pPr marL="800100" lvl="1" indent="-342900">
              <a:spcBef>
                <a:spcPct val="20000"/>
              </a:spcBef>
              <a:buClr>
                <a:schemeClr val="accent2"/>
              </a:buClr>
              <a:buFont typeface="Arial" pitchFamily="34" charset="0"/>
              <a:buChar char="–"/>
            </a:pPr>
            <a:r>
              <a:rPr lang="en-US" sz="2000" dirty="0">
                <a:solidFill>
                  <a:srgbClr val="003399"/>
                </a:solidFill>
                <a:latin typeface="+mn-lt"/>
              </a:rPr>
              <a:t>providing a forum for hearing appeals </a:t>
            </a:r>
          </a:p>
          <a:p>
            <a:pPr marL="800100" lvl="1" indent="-342900">
              <a:spcBef>
                <a:spcPct val="20000"/>
              </a:spcBef>
              <a:buClr>
                <a:schemeClr val="accent2"/>
              </a:buClr>
              <a:buFont typeface="Arial" pitchFamily="34" charset="0"/>
              <a:buChar char="–"/>
            </a:pPr>
            <a:r>
              <a:rPr lang="en-US" sz="2000" dirty="0">
                <a:solidFill>
                  <a:srgbClr val="003399"/>
                </a:solidFill>
                <a:latin typeface="+mn-lt"/>
              </a:rPr>
              <a:t>approving Standards Committee Operating Guides </a:t>
            </a:r>
          </a:p>
          <a:p>
            <a:pPr marL="800100" lvl="1" indent="-342900">
              <a:spcBef>
                <a:spcPct val="20000"/>
              </a:spcBef>
              <a:buClr>
                <a:schemeClr val="accent2"/>
              </a:buClr>
              <a:buFont typeface="Arial" pitchFamily="34" charset="0"/>
              <a:buChar char="–"/>
            </a:pPr>
            <a:r>
              <a:rPr lang="en-US" sz="2000" dirty="0">
                <a:solidFill>
                  <a:srgbClr val="003399"/>
                </a:solidFill>
                <a:latin typeface="+mn-lt"/>
              </a:rPr>
              <a:t>ensuring that all ANSI-approved standards, including the accreditation and certification criteria approved by committees under their jurisdiction, were developed under procedures meeting the criteria for American National Standards </a:t>
            </a:r>
            <a:endParaRPr lang="en-US" dirty="0">
              <a:solidFill>
                <a:srgbClr val="003399"/>
              </a:solidFill>
              <a:latin typeface="+mn-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a:spLocks noGrp="1" noChangeArrowheads="1"/>
          </p:cNvSpPr>
          <p:nvPr>
            <p:ph type="title"/>
          </p:nvPr>
        </p:nvSpPr>
        <p:spPr>
          <a:xfrm>
            <a:off x="457200" y="98905"/>
            <a:ext cx="8229600" cy="1143000"/>
          </a:xfrm>
        </p:spPr>
        <p:txBody>
          <a:bodyPr/>
          <a:lstStyle/>
          <a:p>
            <a:pPr eaLnBrk="1" hangingPunct="1"/>
            <a:r>
              <a:rPr lang="en-US" b="1" dirty="0"/>
              <a:t>BOARD ON STANDARDIZATION </a:t>
            </a:r>
            <a:br>
              <a:rPr lang="en-US" b="1" dirty="0"/>
            </a:br>
            <a:r>
              <a:rPr lang="en-US" b="1" dirty="0"/>
              <a:t>AND TESTING (BST)</a:t>
            </a:r>
          </a:p>
        </p:txBody>
      </p:sp>
      <p:sp>
        <p:nvSpPr>
          <p:cNvPr id="27653" name="Rectangle 3"/>
          <p:cNvSpPr>
            <a:spLocks noGrp="1" noChangeArrowheads="1"/>
          </p:cNvSpPr>
          <p:nvPr>
            <p:ph idx="1"/>
          </p:nvPr>
        </p:nvSpPr>
        <p:spPr>
          <a:xfrm>
            <a:off x="152400" y="1241905"/>
            <a:ext cx="8991600" cy="4930295"/>
          </a:xfrm>
        </p:spPr>
        <p:txBody>
          <a:bodyPr/>
          <a:lstStyle/>
          <a:p>
            <a:pPr eaLnBrk="1" hangingPunct="1">
              <a:spcAft>
                <a:spcPts val="600"/>
              </a:spcAft>
              <a:buClr>
                <a:srgbClr val="003399"/>
              </a:buClr>
            </a:pPr>
            <a:r>
              <a:rPr lang="en-US"/>
              <a:t>Dimensional, design, application, drafting and other standards</a:t>
            </a:r>
          </a:p>
          <a:p>
            <a:pPr eaLnBrk="1" hangingPunct="1">
              <a:spcAft>
                <a:spcPts val="600"/>
              </a:spcAft>
              <a:buClr>
                <a:srgbClr val="003399"/>
              </a:buClr>
            </a:pPr>
            <a:r>
              <a:rPr lang="en-US"/>
              <a:t>Determination of performance of mechanical equipment designed to meet specified criteria of performance and operability</a:t>
            </a:r>
          </a:p>
          <a:p>
            <a:pPr eaLnBrk="1" hangingPunct="1">
              <a:lnSpc>
                <a:spcPct val="90000"/>
              </a:lnSpc>
              <a:buClr>
                <a:srgbClr val="003399"/>
              </a:buClr>
            </a:pPr>
            <a:r>
              <a:rPr lang="en-US"/>
              <a:t>Examples of Documents</a:t>
            </a:r>
          </a:p>
          <a:p>
            <a:pPr lvl="1" eaLnBrk="1" hangingPunct="1">
              <a:buClr>
                <a:schemeClr val="accent2"/>
              </a:buClr>
              <a:buFont typeface="Arial" pitchFamily="34" charset="0"/>
              <a:buChar char="–"/>
            </a:pPr>
            <a:r>
              <a:rPr lang="en-US"/>
              <a:t>A112.19.7M, Whirlpool Bathtub Appliances</a:t>
            </a:r>
          </a:p>
          <a:p>
            <a:pPr lvl="1" eaLnBrk="1" hangingPunct="1">
              <a:buClr>
                <a:schemeClr val="accent2"/>
              </a:buClr>
              <a:buFont typeface="Arial" pitchFamily="34" charset="0"/>
              <a:buChar char="–"/>
            </a:pPr>
            <a:r>
              <a:rPr lang="en-US"/>
              <a:t>B18.1.1, Small Solid Rivets</a:t>
            </a:r>
            <a:endParaRPr lang="en-US" strike="sngStrike"/>
          </a:p>
          <a:p>
            <a:pPr lvl="1" eaLnBrk="1" hangingPunct="1">
              <a:buClr>
                <a:schemeClr val="accent2"/>
              </a:buClr>
              <a:buFont typeface="Arial" pitchFamily="34" charset="0"/>
              <a:buChar char="–"/>
            </a:pPr>
            <a:r>
              <a:rPr lang="en-US"/>
              <a:t>MUS-1, Use of Unmanned Aircraft Systems (UAS) for Inspections</a:t>
            </a:r>
          </a:p>
          <a:p>
            <a:pPr lvl="1" eaLnBrk="1" hangingPunct="1">
              <a:buClr>
                <a:schemeClr val="accent2"/>
              </a:buClr>
              <a:buFont typeface="Arial" pitchFamily="34" charset="0"/>
              <a:buChar char="–"/>
            </a:pPr>
            <a:r>
              <a:rPr lang="en-US"/>
              <a:t>V&amp;V 20, Verification and Validation in Computational Fluid Dynamics and Heat Transfer</a:t>
            </a:r>
          </a:p>
          <a:p>
            <a:pPr lvl="1" eaLnBrk="1" hangingPunct="1">
              <a:buClr>
                <a:schemeClr val="accent2"/>
              </a:buClr>
              <a:buFont typeface="Arial" pitchFamily="34" charset="0"/>
              <a:buChar char="–"/>
            </a:pPr>
            <a:r>
              <a:rPr lang="en-US"/>
              <a:t>Y14.5M, Dimensioning and Tolerancing</a:t>
            </a:r>
          </a:p>
          <a:p>
            <a:pPr lvl="1" eaLnBrk="1" hangingPunct="1">
              <a:buClr>
                <a:schemeClr val="accent2"/>
              </a:buClr>
              <a:buFont typeface="Arial" pitchFamily="34" charset="0"/>
              <a:buChar char="–"/>
            </a:pPr>
            <a:endParaRPr lang="en-US"/>
          </a:p>
          <a:p>
            <a:pPr lvl="1" eaLnBrk="1" hangingPunct="1">
              <a:lnSpc>
                <a:spcPct val="90000"/>
              </a:lnSpc>
              <a:buClr>
                <a:srgbClr val="FFFFFF"/>
              </a:buClr>
            </a:pPr>
            <a:endParaRPr lang="en-US" sz="1800"/>
          </a:p>
        </p:txBody>
      </p:sp>
      <p:sp>
        <p:nvSpPr>
          <p:cNvPr id="4" name="Footer Placeholder 3"/>
          <p:cNvSpPr>
            <a:spLocks noGrp="1"/>
          </p:cNvSpPr>
          <p:nvPr>
            <p:ph type="ftr" sz="quarter" idx="10"/>
          </p:nvPr>
        </p:nvSpPr>
        <p:spPr/>
        <p:txBody>
          <a:bodyPr/>
          <a:lstStyle/>
          <a:p>
            <a:pPr algn="ctr">
              <a:defRPr/>
            </a:pP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F3F94F65-5219-47BD-BCB9-988921DD8AD6}" type="slidenum">
              <a:rPr lang="en-US"/>
              <a:pPr>
                <a:defRPr/>
              </a:pPr>
              <a:t>18</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a:xfrm>
            <a:off x="533400" y="95249"/>
            <a:ext cx="8229600" cy="800101"/>
          </a:xfrm>
        </p:spPr>
        <p:txBody>
          <a:bodyPr/>
          <a:lstStyle/>
          <a:p>
            <a:pPr eaLnBrk="1" hangingPunct="1"/>
            <a:r>
              <a:rPr lang="en-US" b="1" dirty="0"/>
              <a:t>UPDATES</a:t>
            </a:r>
          </a:p>
        </p:txBody>
      </p:sp>
      <p:sp>
        <p:nvSpPr>
          <p:cNvPr id="12" name="Footer Placeholder 1"/>
          <p:cNvSpPr>
            <a:spLocks noGrp="1"/>
          </p:cNvSpPr>
          <p:nvPr>
            <p:ph type="ftr" sz="quarter" idx="10"/>
          </p:nvPr>
        </p:nvSpPr>
        <p:spPr/>
        <p:txBody>
          <a:bodyPr/>
          <a:lstStyle/>
          <a:p>
            <a:pPr algn="ctr">
              <a:defRPr/>
            </a:pPr>
            <a:r>
              <a:rPr lang="en-US"/>
              <a:t>ASME S&amp;C Training – Module B1. ASME Organizational  Structure</a:t>
            </a:r>
          </a:p>
        </p:txBody>
      </p:sp>
      <p:sp>
        <p:nvSpPr>
          <p:cNvPr id="13" name="Slide Number Placeholder 2"/>
          <p:cNvSpPr>
            <a:spLocks noGrp="1"/>
          </p:cNvSpPr>
          <p:nvPr>
            <p:ph type="sldNum" sz="quarter" idx="11"/>
          </p:nvPr>
        </p:nvSpPr>
        <p:spPr/>
        <p:txBody>
          <a:bodyPr/>
          <a:lstStyle/>
          <a:p>
            <a:pPr>
              <a:defRPr/>
            </a:pPr>
            <a:fld id="{81491268-51A5-4BC5-B2F7-818F7B9A0C2B}" type="slidenum">
              <a:rPr lang="en-US"/>
              <a:pPr>
                <a:defRPr/>
              </a:pPr>
              <a:t>1</a:t>
            </a:fld>
            <a:endParaRPr lang="en-US"/>
          </a:p>
        </p:txBody>
      </p:sp>
      <p:sp>
        <p:nvSpPr>
          <p:cNvPr id="4105" name="Line 8"/>
          <p:cNvSpPr>
            <a:spLocks noChangeShapeType="1"/>
          </p:cNvSpPr>
          <p:nvPr/>
        </p:nvSpPr>
        <p:spPr bwMode="auto">
          <a:xfrm>
            <a:off x="1676400" y="1143001"/>
            <a:ext cx="0" cy="480060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6" name="Rectangle 10"/>
          <p:cNvSpPr>
            <a:spLocks noChangeArrowheads="1"/>
          </p:cNvSpPr>
          <p:nvPr/>
        </p:nvSpPr>
        <p:spPr bwMode="auto">
          <a:xfrm>
            <a:off x="787400" y="1678302"/>
            <a:ext cx="7848600" cy="4357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t"/>
          <a:lstStyle/>
          <a:p>
            <a:pPr marL="914400" indent="-914400"/>
            <a:r>
              <a:rPr lang="en-US" sz="1400" b="1" dirty="0">
                <a:solidFill>
                  <a:srgbClr val="003399"/>
                </a:solidFill>
                <a:latin typeface="Arial"/>
                <a:cs typeface="Arial"/>
              </a:rPr>
              <a:t>06/24/25	Updated to reflect current ASME Organizational Structure</a:t>
            </a:r>
          </a:p>
          <a:p>
            <a:pPr marL="914400" indent="-914400"/>
            <a:endParaRPr lang="en-US" sz="1400" b="1">
              <a:solidFill>
                <a:srgbClr val="003399"/>
              </a:solidFill>
              <a:latin typeface="Arial" charset="0"/>
            </a:endParaRPr>
          </a:p>
          <a:p>
            <a:pPr marL="914400" indent="-914400"/>
            <a:r>
              <a:rPr lang="en-US" sz="1400" b="1" dirty="0">
                <a:solidFill>
                  <a:srgbClr val="003399"/>
                </a:solidFill>
                <a:latin typeface="Arial"/>
                <a:cs typeface="Arial"/>
              </a:rPr>
              <a:t>06/22/17	Updated to reflect current ASME Organizational Structure.</a:t>
            </a:r>
          </a:p>
          <a:p>
            <a:pPr marL="914400" indent="-914400"/>
            <a:endParaRPr lang="en-US" sz="1400" b="1">
              <a:solidFill>
                <a:srgbClr val="003399"/>
              </a:solidFill>
              <a:latin typeface="Arial" charset="0"/>
            </a:endParaRPr>
          </a:p>
          <a:p>
            <a:pPr marL="914400" indent="-914400"/>
            <a:r>
              <a:rPr lang="en-US" sz="1400" b="1" dirty="0">
                <a:solidFill>
                  <a:srgbClr val="003399"/>
                </a:solidFill>
                <a:latin typeface="Arial"/>
                <a:cs typeface="Microsoft Sans Serif"/>
              </a:rPr>
              <a:t>09/20/12	Revised completely to reflect the updated ASME organizational structure and to remove items that are covered in other S&amp;C Modules.</a:t>
            </a:r>
          </a:p>
          <a:p>
            <a:pPr marL="914400" indent="-914400"/>
            <a:endParaRPr lang="en-US" sz="1400" b="1">
              <a:solidFill>
                <a:srgbClr val="003399"/>
              </a:solidFill>
              <a:latin typeface="Arial" charset="0"/>
            </a:endParaRPr>
          </a:p>
          <a:p>
            <a:pPr marL="914400" indent="-914400"/>
            <a:r>
              <a:rPr lang="en-US" sz="1400" b="1" dirty="0">
                <a:solidFill>
                  <a:srgbClr val="003399"/>
                </a:solidFill>
                <a:latin typeface="Arial"/>
                <a:cs typeface="Arial"/>
              </a:rPr>
              <a:t>11/22/10	Changed “Codes and Standards Board of Directors” to “Council on Standards and Certification” throughout.</a:t>
            </a:r>
          </a:p>
        </p:txBody>
      </p:sp>
      <p:sp>
        <p:nvSpPr>
          <p:cNvPr id="4109" name="Line 13"/>
          <p:cNvSpPr>
            <a:spLocks noChangeShapeType="1"/>
          </p:cNvSpPr>
          <p:nvPr/>
        </p:nvSpPr>
        <p:spPr bwMode="auto">
          <a:xfrm>
            <a:off x="304800" y="1447800"/>
            <a:ext cx="8458200"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a:xfrm>
            <a:off x="457200" y="76200"/>
            <a:ext cx="8229600" cy="1143000"/>
          </a:xfrm>
        </p:spPr>
        <p:txBody>
          <a:bodyPr/>
          <a:lstStyle/>
          <a:p>
            <a:pPr eaLnBrk="1" hangingPunct="1"/>
            <a:r>
              <a:rPr lang="en-US" b="1" dirty="0"/>
              <a:t>BOARD ON SAFETY CODES </a:t>
            </a:r>
            <a:br>
              <a:rPr lang="en-US" b="1" dirty="0"/>
            </a:br>
            <a:r>
              <a:rPr lang="en-US" b="1" dirty="0"/>
              <a:t>AND STANDARDS (BSCS)</a:t>
            </a:r>
          </a:p>
        </p:txBody>
      </p:sp>
      <p:sp>
        <p:nvSpPr>
          <p:cNvPr id="28677" name="Rectangle 3"/>
          <p:cNvSpPr>
            <a:spLocks noGrp="1" noChangeArrowheads="1"/>
          </p:cNvSpPr>
          <p:nvPr>
            <p:ph idx="1"/>
          </p:nvPr>
        </p:nvSpPr>
        <p:spPr>
          <a:xfrm>
            <a:off x="533400" y="1242218"/>
            <a:ext cx="8382000" cy="4373563"/>
          </a:xfrm>
        </p:spPr>
        <p:txBody>
          <a:bodyPr/>
          <a:lstStyle/>
          <a:p>
            <a:pPr eaLnBrk="1" hangingPunct="1">
              <a:spcAft>
                <a:spcPts val="1200"/>
              </a:spcAft>
              <a:buClr>
                <a:schemeClr val="accent2"/>
              </a:buClr>
              <a:buFont typeface="Arial" pitchFamily="34" charset="0"/>
              <a:buChar char="•"/>
            </a:pPr>
            <a:r>
              <a:rPr lang="en-US" dirty="0"/>
              <a:t>Standards addressing safety requirements for construction, installation, operation, inspection and maintenance of equipment such as cranes, elevators, escalators, etc.</a:t>
            </a:r>
          </a:p>
          <a:p>
            <a:pPr eaLnBrk="1" hangingPunct="1">
              <a:buClr>
                <a:schemeClr val="accent2"/>
              </a:buClr>
              <a:buFont typeface="Arial" pitchFamily="34" charset="0"/>
              <a:buChar char="•"/>
            </a:pPr>
            <a:r>
              <a:rPr lang="en-US" dirty="0"/>
              <a:t>Examples of Documents</a:t>
            </a:r>
          </a:p>
          <a:p>
            <a:pPr lvl="1" eaLnBrk="1" hangingPunct="1">
              <a:buClr>
                <a:schemeClr val="accent2"/>
              </a:buClr>
              <a:buFont typeface="Arial" pitchFamily="34" charset="0"/>
              <a:buChar char="–"/>
            </a:pPr>
            <a:r>
              <a:rPr lang="en-US" dirty="0"/>
              <a:t>A17.1, Safety Code for Elevators and Escalators</a:t>
            </a:r>
          </a:p>
          <a:p>
            <a:pPr lvl="1" eaLnBrk="1" hangingPunct="1">
              <a:buClr>
                <a:schemeClr val="accent2"/>
              </a:buClr>
              <a:buFont typeface="Arial" pitchFamily="34" charset="0"/>
              <a:buChar char="–"/>
            </a:pPr>
            <a:r>
              <a:rPr lang="en-US" dirty="0"/>
              <a:t>B30.5, Safety Standard for Mobile and Locomotive Cranes</a:t>
            </a:r>
          </a:p>
          <a:p>
            <a:pPr lvl="1" eaLnBrk="1" hangingPunct="1">
              <a:buClr>
                <a:schemeClr val="accent2"/>
              </a:buClr>
              <a:buFont typeface="Arial" pitchFamily="34" charset="0"/>
              <a:buChar char="–"/>
            </a:pPr>
            <a:r>
              <a:rPr lang="en-US" dirty="0"/>
              <a:t>CSD-1, Safety Standard for Controls and Safety Devices for Automatically Fired Boilers</a:t>
            </a:r>
          </a:p>
          <a:p>
            <a:pPr lvl="1" eaLnBrk="1" hangingPunct="1">
              <a:buClr>
                <a:schemeClr val="accent2"/>
              </a:buClr>
              <a:buFont typeface="Arial" pitchFamily="34" charset="0"/>
              <a:buChar char="–"/>
            </a:pPr>
            <a:r>
              <a:rPr lang="en-US" dirty="0"/>
              <a:t>RT-2, Safety Standard for Structural Requirements for Heavy Rail Transit Vehicles</a:t>
            </a:r>
          </a:p>
          <a:p>
            <a:pPr lvl="1" eaLnBrk="1" hangingPunct="1">
              <a:buClr>
                <a:schemeClr val="accent2"/>
              </a:buClr>
              <a:buFont typeface="Arial" pitchFamily="34" charset="0"/>
              <a:buChar char="–"/>
            </a:pPr>
            <a:r>
              <a:rPr lang="en-US" dirty="0"/>
              <a:t>TES-1, Safety Standard for Thermal Energy Storage Systems: Molten Salt</a:t>
            </a:r>
          </a:p>
        </p:txBody>
      </p:sp>
      <p:sp>
        <p:nvSpPr>
          <p:cNvPr id="4" name="Footer Placeholder 3"/>
          <p:cNvSpPr>
            <a:spLocks noGrp="1"/>
          </p:cNvSpPr>
          <p:nvPr>
            <p:ph type="ftr" sz="quarter" idx="10"/>
          </p:nvPr>
        </p:nvSpPr>
        <p:spPr/>
        <p:txBody>
          <a:bodyPr/>
          <a:lstStyle/>
          <a:p>
            <a:pPr algn="ctr">
              <a:defRPr/>
            </a:pP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A1ADA9A5-AFDE-4FD4-80F0-52A920CF0E30}" type="slidenum">
              <a:rPr lang="en-US"/>
              <a:pPr>
                <a:defRPr/>
              </a:pPr>
              <a:t>19</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152400"/>
            <a:ext cx="8763000" cy="1143000"/>
          </a:xfrm>
        </p:spPr>
        <p:txBody>
          <a:bodyPr/>
          <a:lstStyle/>
          <a:p>
            <a:pPr eaLnBrk="1" hangingPunct="1"/>
            <a:r>
              <a:rPr lang="en-US" b="1" dirty="0"/>
              <a:t>BOARD ON PRESSURE TECHNOLOGY </a:t>
            </a:r>
            <a:br>
              <a:rPr lang="en-US" b="1" dirty="0"/>
            </a:br>
            <a:r>
              <a:rPr lang="en-US" b="1" dirty="0"/>
              <a:t>CODES AND STANDARDS (BPTCS)</a:t>
            </a:r>
          </a:p>
        </p:txBody>
      </p:sp>
      <p:sp>
        <p:nvSpPr>
          <p:cNvPr id="4" name="Footer Placeholder 3"/>
          <p:cNvSpPr>
            <a:spLocks noGrp="1"/>
          </p:cNvSpPr>
          <p:nvPr>
            <p:ph type="ftr" sz="quarter" idx="10"/>
          </p:nvPr>
        </p:nvSpPr>
        <p:spPr/>
        <p:txBody>
          <a:bodyPr/>
          <a:lstStyle/>
          <a:p>
            <a:pPr algn="ctr">
              <a:defRPr/>
            </a:pP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89ED542B-8CBA-4C61-9984-D963CEDEE8D9}" type="slidenum">
              <a:rPr lang="en-US"/>
              <a:pPr>
                <a:defRPr/>
              </a:pPr>
              <a:t>20</a:t>
            </a:fld>
            <a:endParaRPr lang="en-US"/>
          </a:p>
        </p:txBody>
      </p:sp>
      <p:sp>
        <p:nvSpPr>
          <p:cNvPr id="7" name="Rectangle 3"/>
          <p:cNvSpPr>
            <a:spLocks noChangeArrowheads="1"/>
          </p:cNvSpPr>
          <p:nvPr/>
        </p:nvSpPr>
        <p:spPr bwMode="auto">
          <a:xfrm>
            <a:off x="571500" y="1485900"/>
            <a:ext cx="80010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pPr marL="342900" indent="-342900">
              <a:spcBef>
                <a:spcPct val="20000"/>
              </a:spcBef>
              <a:spcAft>
                <a:spcPts val="1200"/>
              </a:spcAft>
              <a:buClr>
                <a:schemeClr val="accent2"/>
              </a:buClr>
              <a:buFont typeface="Arial" pitchFamily="34" charset="0"/>
              <a:buChar char="•"/>
            </a:pPr>
            <a:r>
              <a:rPr lang="en-US">
                <a:solidFill>
                  <a:srgbClr val="003399"/>
                </a:solidFill>
                <a:latin typeface="+mn-lt"/>
              </a:rPr>
              <a:t>Rules governing the design, fabrication and inspection of non-nuclear pressure-containing equipment </a:t>
            </a:r>
          </a:p>
          <a:p>
            <a:pPr marL="342900" indent="-342900">
              <a:spcBef>
                <a:spcPct val="20000"/>
              </a:spcBef>
              <a:buClr>
                <a:schemeClr val="accent2"/>
              </a:buClr>
              <a:buFont typeface="Arial" pitchFamily="34" charset="0"/>
              <a:buChar char="•"/>
            </a:pPr>
            <a:r>
              <a:rPr lang="en-US">
                <a:solidFill>
                  <a:srgbClr val="003399"/>
                </a:solidFill>
                <a:latin typeface="+mn-lt"/>
              </a:rPr>
              <a:t>Examples of Documents</a:t>
            </a:r>
          </a:p>
          <a:p>
            <a:pPr marL="800100" lvl="1" indent="-342900">
              <a:spcBef>
                <a:spcPct val="20000"/>
              </a:spcBef>
              <a:buClr>
                <a:schemeClr val="accent2"/>
              </a:buClr>
              <a:buFont typeface="Arial" pitchFamily="34" charset="0"/>
              <a:buChar char="–"/>
            </a:pPr>
            <a:r>
              <a:rPr lang="en-US" sz="2000">
                <a:solidFill>
                  <a:srgbClr val="003399"/>
                </a:solidFill>
                <a:latin typeface="+mn-lt"/>
              </a:rPr>
              <a:t>B16.5, Pipe Flanges and Flanged Fittings</a:t>
            </a:r>
            <a:r>
              <a:rPr lang="en-US" sz="2000" strike="sngStrike">
                <a:solidFill>
                  <a:srgbClr val="003399"/>
                </a:solidFill>
                <a:latin typeface="+mn-lt"/>
              </a:rPr>
              <a:t> </a:t>
            </a:r>
          </a:p>
          <a:p>
            <a:pPr marL="800100" lvl="1" indent="-342900">
              <a:spcBef>
                <a:spcPct val="20000"/>
              </a:spcBef>
              <a:buClr>
                <a:schemeClr val="accent2"/>
              </a:buClr>
              <a:buFont typeface="Arial" pitchFamily="34" charset="0"/>
              <a:buChar char="–"/>
            </a:pPr>
            <a:r>
              <a:rPr lang="en-US" sz="2000">
                <a:solidFill>
                  <a:srgbClr val="003399"/>
                </a:solidFill>
                <a:latin typeface="+mn-lt"/>
              </a:rPr>
              <a:t>B31.1, Power Piping</a:t>
            </a:r>
            <a:endParaRPr lang="en-US" sz="2000" strike="sngStrike">
              <a:solidFill>
                <a:srgbClr val="003399"/>
              </a:solidFill>
              <a:latin typeface="+mn-lt"/>
            </a:endParaRPr>
          </a:p>
          <a:p>
            <a:pPr marL="800100" lvl="1" indent="-342900">
              <a:spcBef>
                <a:spcPct val="20000"/>
              </a:spcBef>
              <a:buClr>
                <a:schemeClr val="accent2"/>
              </a:buClr>
              <a:buFont typeface="Arial" pitchFamily="34" charset="0"/>
              <a:buChar char="–"/>
            </a:pPr>
            <a:r>
              <a:rPr lang="en-US" sz="2000">
                <a:solidFill>
                  <a:srgbClr val="003399"/>
                </a:solidFill>
                <a:latin typeface="+mn-lt"/>
              </a:rPr>
              <a:t>BPE, Bioprocessing Equipment </a:t>
            </a:r>
            <a:endParaRPr lang="en-US" sz="2000" strike="sngStrike">
              <a:solidFill>
                <a:srgbClr val="003399"/>
              </a:solidFill>
              <a:latin typeface="+mn-lt"/>
            </a:endParaRPr>
          </a:p>
          <a:p>
            <a:pPr marL="800100" lvl="1" indent="-342900">
              <a:spcBef>
                <a:spcPct val="20000"/>
              </a:spcBef>
              <a:buClr>
                <a:schemeClr val="accent2"/>
              </a:buClr>
              <a:buFont typeface="Arial" pitchFamily="34" charset="0"/>
              <a:buChar char="–"/>
            </a:pPr>
            <a:r>
              <a:rPr lang="en-US" sz="2000">
                <a:solidFill>
                  <a:srgbClr val="003399"/>
                </a:solidFill>
                <a:latin typeface="+mn-lt"/>
              </a:rPr>
              <a:t>BPVC Section I, Rules for Construction of Power Boilers </a:t>
            </a:r>
            <a:r>
              <a:rPr lang="en-US" sz="2000" strike="sngStrike">
                <a:solidFill>
                  <a:srgbClr val="003399"/>
                </a:solidFill>
                <a:latin typeface="+mn-lt"/>
              </a:rPr>
              <a:t> </a:t>
            </a:r>
          </a:p>
          <a:p>
            <a:pPr marL="800100" lvl="1" indent="-342900">
              <a:spcBef>
                <a:spcPct val="20000"/>
              </a:spcBef>
              <a:buClr>
                <a:schemeClr val="accent2"/>
              </a:buClr>
              <a:buFont typeface="Arial" pitchFamily="34" charset="0"/>
              <a:buChar char="–"/>
            </a:pPr>
            <a:r>
              <a:rPr lang="fr-FR" sz="2000">
                <a:solidFill>
                  <a:srgbClr val="003399"/>
                </a:solidFill>
                <a:latin typeface="+mn-lt"/>
              </a:rPr>
              <a:t>BPVC Section VIII, Rules for Construction of Pressure Vessels (Div. 1, 2 and 3)</a:t>
            </a:r>
            <a:endParaRPr lang="en-US" sz="2000">
              <a:solidFill>
                <a:srgbClr val="003399"/>
              </a:solidFill>
              <a:latin typeface="+mn-lt"/>
            </a:endParaRPr>
          </a:p>
          <a:p>
            <a:pPr marL="800100" lvl="1" indent="-342900">
              <a:spcBef>
                <a:spcPct val="20000"/>
              </a:spcBef>
              <a:buClr>
                <a:schemeClr val="accent2"/>
              </a:buClr>
              <a:buFont typeface="Arial" pitchFamily="34" charset="0"/>
              <a:buChar char="–"/>
            </a:pPr>
            <a:r>
              <a:rPr lang="en-US" sz="2000">
                <a:solidFill>
                  <a:srgbClr val="003399"/>
                </a:solidFill>
                <a:latin typeface="+mn-lt"/>
              </a:rPr>
              <a:t>RTP-1, Reinforced Thermoset Plastic Corrosion-Resistant Equipment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2"/>
          <p:cNvSpPr>
            <a:spLocks noGrp="1" noChangeArrowheads="1"/>
          </p:cNvSpPr>
          <p:nvPr>
            <p:ph type="title"/>
          </p:nvPr>
        </p:nvSpPr>
        <p:spPr>
          <a:xfrm>
            <a:off x="457200" y="-152400"/>
            <a:ext cx="8229600" cy="1143000"/>
          </a:xfrm>
        </p:spPr>
        <p:txBody>
          <a:bodyPr/>
          <a:lstStyle/>
          <a:p>
            <a:pPr eaLnBrk="1" hangingPunct="1"/>
            <a:br>
              <a:rPr lang="en-US" b="1" dirty="0"/>
            </a:br>
            <a:br>
              <a:rPr lang="en-US" b="1" dirty="0"/>
            </a:br>
            <a:r>
              <a:rPr lang="en-US" sz="3200" b="1" dirty="0"/>
              <a:t>BOARD ON NUCLEAR, CLEAN ENERGY, POWER AND FACILITIES CODES</a:t>
            </a:r>
            <a:br>
              <a:rPr lang="en-US" sz="3200" b="1" dirty="0"/>
            </a:br>
            <a:r>
              <a:rPr lang="en-US" sz="3200" b="1" dirty="0"/>
              <a:t>AND STANDARDS (BNCS)</a:t>
            </a:r>
          </a:p>
        </p:txBody>
      </p:sp>
      <p:sp>
        <p:nvSpPr>
          <p:cNvPr id="30725" name="Rectangle 3"/>
          <p:cNvSpPr>
            <a:spLocks noGrp="1" noChangeArrowheads="1"/>
          </p:cNvSpPr>
          <p:nvPr>
            <p:ph idx="1"/>
          </p:nvPr>
        </p:nvSpPr>
        <p:spPr>
          <a:xfrm>
            <a:off x="457200" y="1676400"/>
            <a:ext cx="8229600" cy="4103485"/>
          </a:xfrm>
        </p:spPr>
        <p:txBody>
          <a:bodyPr/>
          <a:lstStyle/>
          <a:p>
            <a:pPr marL="342900" lvl="1" indent="-342900" eaLnBrk="1" hangingPunct="1">
              <a:spcAft>
                <a:spcPts val="1200"/>
              </a:spcAft>
              <a:buClr>
                <a:schemeClr val="accent2"/>
              </a:buClr>
              <a:buFont typeface="Arial" pitchFamily="34" charset="0"/>
              <a:buChar char="•"/>
            </a:pPr>
            <a:r>
              <a:rPr lang="en-US" sz="2400"/>
              <a:t>ASME standards for nuclear and other forms of clean energy, facilities, power plant systems, industrial plant systems and related technologies</a:t>
            </a:r>
          </a:p>
          <a:p>
            <a:pPr marL="342900" lvl="1" indent="-342900" eaLnBrk="1" hangingPunct="1">
              <a:buClr>
                <a:schemeClr val="accent2"/>
              </a:buClr>
              <a:buFont typeface="Arial" pitchFamily="34" charset="0"/>
              <a:buChar char="•"/>
            </a:pPr>
            <a:r>
              <a:rPr lang="en-US" sz="2400"/>
              <a:t>Examples of Documents</a:t>
            </a:r>
          </a:p>
          <a:p>
            <a:pPr marL="973138" lvl="2" indent="-342900" eaLnBrk="1" hangingPunct="1">
              <a:buClr>
                <a:schemeClr val="accent2"/>
              </a:buClr>
              <a:buFont typeface="Arial" pitchFamily="34" charset="0"/>
              <a:buChar char="–"/>
            </a:pPr>
            <a:r>
              <a:rPr lang="en-US" sz="1750"/>
              <a:t>BPVC Section III, Rules for Construction of Nuclear Facility Components</a:t>
            </a:r>
          </a:p>
          <a:p>
            <a:pPr marL="973138" lvl="2" indent="-342900" eaLnBrk="1" hangingPunct="1">
              <a:buClr>
                <a:schemeClr val="accent2"/>
              </a:buClr>
              <a:buFont typeface="Arial" pitchFamily="34" charset="0"/>
              <a:buChar char="–"/>
            </a:pPr>
            <a:r>
              <a:rPr lang="en-US" sz="1750"/>
              <a:t>BPVC- XI, Rules for Inspection of Nuclear Power Plant Components</a:t>
            </a:r>
          </a:p>
          <a:p>
            <a:pPr marL="973138" lvl="2" indent="-342900" eaLnBrk="1" hangingPunct="1">
              <a:buClr>
                <a:schemeClr val="accent2"/>
              </a:buClr>
              <a:buFont typeface="Arial" pitchFamily="34" charset="0"/>
              <a:buChar char="–"/>
            </a:pPr>
            <a:r>
              <a:rPr lang="en-US" sz="1750"/>
              <a:t>EA-2, Energy Assessment for Pumping Systems</a:t>
            </a:r>
          </a:p>
          <a:p>
            <a:pPr marL="973138" lvl="2" indent="-342900" eaLnBrk="1" hangingPunct="1">
              <a:buClr>
                <a:schemeClr val="accent2"/>
              </a:buClr>
              <a:buFont typeface="Arial" pitchFamily="34" charset="0"/>
              <a:buChar char="–"/>
            </a:pPr>
            <a:r>
              <a:rPr lang="en-US" sz="1750"/>
              <a:t>NQA-1, Quality Assurance Requirements for Nuclear Facility Applications</a:t>
            </a:r>
          </a:p>
          <a:p>
            <a:pPr marL="973138" lvl="2" indent="-342900" eaLnBrk="1" hangingPunct="1">
              <a:buClr>
                <a:schemeClr val="accent2"/>
              </a:buClr>
              <a:buFont typeface="Arial" pitchFamily="34" charset="0"/>
              <a:buChar char="–"/>
            </a:pPr>
            <a:r>
              <a:rPr lang="en-US" sz="1750"/>
              <a:t>OM, Code for the Operation and Maintenance of Nuclear Power Plants</a:t>
            </a:r>
          </a:p>
          <a:p>
            <a:pPr marL="973138" lvl="2" indent="-342900" eaLnBrk="1" hangingPunct="1">
              <a:buClr>
                <a:schemeClr val="accent2"/>
              </a:buClr>
              <a:buFont typeface="Arial" pitchFamily="34" charset="0"/>
              <a:buChar char="–"/>
            </a:pPr>
            <a:r>
              <a:rPr lang="en-US" sz="1750"/>
              <a:t>PTC 46, Overall Plant Performance</a:t>
            </a:r>
          </a:p>
          <a:p>
            <a:pPr marL="973138" lvl="2" indent="-342900" eaLnBrk="1" hangingPunct="1">
              <a:buClr>
                <a:schemeClr val="accent2"/>
              </a:buClr>
              <a:buFont typeface="Arial" pitchFamily="34" charset="0"/>
              <a:buChar char="–"/>
            </a:pPr>
            <a:endParaRPr lang="en-US" sz="2000"/>
          </a:p>
        </p:txBody>
      </p:sp>
      <p:sp>
        <p:nvSpPr>
          <p:cNvPr id="4" name="Footer Placeholder 3"/>
          <p:cNvSpPr>
            <a:spLocks noGrp="1"/>
          </p:cNvSpPr>
          <p:nvPr>
            <p:ph type="ftr" sz="quarter" idx="10"/>
          </p:nvPr>
        </p:nvSpPr>
        <p:spPr/>
        <p:txBody>
          <a:bodyPr/>
          <a:lstStyle/>
          <a:p>
            <a:pPr algn="ctr">
              <a:defRPr/>
            </a:pP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FE5C6A0A-39F8-43D9-A7ED-8C619E5C123E}" type="slidenum">
              <a:rPr lang="en-US"/>
              <a:pPr>
                <a:defRPr/>
              </a:pPr>
              <a:t>21</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2"/>
          <p:cNvSpPr>
            <a:spLocks noGrp="1" noChangeArrowheads="1"/>
          </p:cNvSpPr>
          <p:nvPr>
            <p:ph type="title"/>
          </p:nvPr>
        </p:nvSpPr>
        <p:spPr>
          <a:xfrm>
            <a:off x="457200" y="152400"/>
            <a:ext cx="8229600" cy="1143000"/>
          </a:xfrm>
        </p:spPr>
        <p:txBody>
          <a:bodyPr/>
          <a:lstStyle/>
          <a:p>
            <a:pPr eaLnBrk="1" hangingPunct="1"/>
            <a:r>
              <a:rPr lang="en-US" b="1" dirty="0"/>
              <a:t>BOARD ON CONFORMITY ASSESSMENT (BCA)</a:t>
            </a:r>
          </a:p>
        </p:txBody>
      </p:sp>
      <p:sp>
        <p:nvSpPr>
          <p:cNvPr id="31749" name="Rectangle 3"/>
          <p:cNvSpPr>
            <a:spLocks noGrp="1" noChangeArrowheads="1"/>
          </p:cNvSpPr>
          <p:nvPr>
            <p:ph idx="1"/>
          </p:nvPr>
        </p:nvSpPr>
        <p:spPr>
          <a:xfrm>
            <a:off x="460744" y="1600200"/>
            <a:ext cx="8534400" cy="4525963"/>
          </a:xfrm>
        </p:spPr>
        <p:txBody>
          <a:bodyPr/>
          <a:lstStyle/>
          <a:p>
            <a:pPr marL="463550" lvl="1" indent="-238125" eaLnBrk="1" hangingPunct="1">
              <a:lnSpc>
                <a:spcPct val="90000"/>
              </a:lnSpc>
              <a:spcAft>
                <a:spcPts val="1200"/>
              </a:spcAft>
              <a:buFont typeface="Arial" pitchFamily="34" charset="0"/>
              <a:buChar char="•"/>
            </a:pPr>
            <a:r>
              <a:rPr lang="en-US" sz="2400"/>
              <a:t>Operation of accreditation, product certification, personnel certification, and management system certification programs</a:t>
            </a:r>
          </a:p>
          <a:p>
            <a:pPr marL="463550" lvl="1" indent="-238125" eaLnBrk="1" hangingPunct="1">
              <a:lnSpc>
                <a:spcPct val="90000"/>
              </a:lnSpc>
              <a:spcAft>
                <a:spcPts val="1200"/>
              </a:spcAft>
              <a:buFont typeface="Arial" pitchFamily="34" charset="0"/>
              <a:buChar char="•"/>
            </a:pPr>
            <a:r>
              <a:rPr lang="en-US" sz="2400"/>
              <a:t>Examples of Programs: </a:t>
            </a:r>
          </a:p>
          <a:p>
            <a:pPr marL="688975" lvl="2" indent="-238125" eaLnBrk="1" hangingPunct="1">
              <a:lnSpc>
                <a:spcPct val="90000"/>
              </a:lnSpc>
              <a:buClr>
                <a:schemeClr val="accent2"/>
              </a:buClr>
              <a:buFont typeface="Arial" pitchFamily="34" charset="0"/>
              <a:buChar char="–"/>
            </a:pPr>
            <a:r>
              <a:rPr lang="en-US" sz="2000"/>
              <a:t>Authorized Inspection Agencies </a:t>
            </a:r>
          </a:p>
          <a:p>
            <a:pPr marL="688975" lvl="2" indent="-238125" eaLnBrk="1" hangingPunct="1">
              <a:lnSpc>
                <a:spcPct val="90000"/>
              </a:lnSpc>
              <a:buClr>
                <a:schemeClr val="accent2"/>
              </a:buClr>
              <a:buFont typeface="Arial" pitchFamily="34" charset="0"/>
              <a:buChar char="–"/>
            </a:pPr>
            <a:r>
              <a:rPr lang="en-US" sz="2000"/>
              <a:t>Boilers and Pressure Vessels – BPVC Sections I, IV,VIII, X and XII </a:t>
            </a:r>
          </a:p>
          <a:p>
            <a:pPr marL="688975" lvl="2" indent="-238125" eaLnBrk="1" hangingPunct="1">
              <a:lnSpc>
                <a:spcPct val="90000"/>
              </a:lnSpc>
              <a:buClr>
                <a:schemeClr val="accent2"/>
              </a:buClr>
              <a:buFont typeface="Arial" pitchFamily="34" charset="0"/>
              <a:buChar char="–"/>
            </a:pPr>
            <a:r>
              <a:rPr lang="en-US" sz="2000"/>
              <a:t>Nuclear Components – BPVC Section III, Div. 1, 2 &amp; 3</a:t>
            </a:r>
          </a:p>
          <a:p>
            <a:pPr marL="688975" lvl="2" indent="-238125" eaLnBrk="1" hangingPunct="1">
              <a:lnSpc>
                <a:spcPct val="90000"/>
              </a:lnSpc>
              <a:buClr>
                <a:schemeClr val="accent2"/>
              </a:buClr>
              <a:buFont typeface="Arial" pitchFamily="34" charset="0"/>
              <a:buChar char="–"/>
            </a:pPr>
            <a:r>
              <a:rPr lang="en-US" sz="2000"/>
              <a:t>Geometric Dimensioning and </a:t>
            </a:r>
            <a:r>
              <a:rPr lang="en-US" sz="2000" err="1"/>
              <a:t>Tolerancing</a:t>
            </a:r>
            <a:r>
              <a:rPr lang="en-US" sz="2000"/>
              <a:t> Professionals </a:t>
            </a:r>
          </a:p>
          <a:p>
            <a:pPr marL="688975" lvl="2" indent="-238125" eaLnBrk="1" hangingPunct="1">
              <a:lnSpc>
                <a:spcPct val="90000"/>
              </a:lnSpc>
              <a:buClr>
                <a:schemeClr val="accent2"/>
              </a:buClr>
              <a:buFont typeface="Arial" pitchFamily="34" charset="0"/>
              <a:buChar char="–"/>
            </a:pPr>
            <a:r>
              <a:rPr lang="en-US" sz="2000"/>
              <a:t>Bioprocessing Equipment </a:t>
            </a:r>
          </a:p>
        </p:txBody>
      </p:sp>
      <p:sp>
        <p:nvSpPr>
          <p:cNvPr id="4" name="Footer Placeholder 3"/>
          <p:cNvSpPr>
            <a:spLocks noGrp="1"/>
          </p:cNvSpPr>
          <p:nvPr>
            <p:ph type="ftr" sz="quarter" idx="10"/>
          </p:nvPr>
        </p:nvSpPr>
        <p:spPr/>
        <p:txBody>
          <a:bodyPr/>
          <a:lstStyle/>
          <a:p>
            <a:pPr>
              <a:defRPr/>
            </a:pP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82457FF0-ED87-4C7C-B15D-DC7DF9CF0D96}" type="slidenum">
              <a:rPr lang="en-US"/>
              <a:pPr>
                <a:defRPr/>
              </a:pPr>
              <a:t>22</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2"/>
          <p:cNvSpPr>
            <a:spLocks noGrp="1" noChangeArrowheads="1"/>
          </p:cNvSpPr>
          <p:nvPr>
            <p:ph type="title"/>
          </p:nvPr>
        </p:nvSpPr>
        <p:spPr>
          <a:xfrm>
            <a:off x="457200" y="152400"/>
            <a:ext cx="8229600" cy="1143000"/>
          </a:xfrm>
        </p:spPr>
        <p:txBody>
          <a:bodyPr/>
          <a:lstStyle/>
          <a:p>
            <a:pPr eaLnBrk="1" hangingPunct="1"/>
            <a:r>
              <a:rPr lang="en-US" b="1" dirty="0"/>
              <a:t>BOARD ON CONFORMITY ASSESSMENT (BCA)</a:t>
            </a:r>
          </a:p>
        </p:txBody>
      </p:sp>
      <p:sp>
        <p:nvSpPr>
          <p:cNvPr id="31749" name="Rectangle 3"/>
          <p:cNvSpPr>
            <a:spLocks noGrp="1" noChangeArrowheads="1"/>
          </p:cNvSpPr>
          <p:nvPr>
            <p:ph idx="1"/>
          </p:nvPr>
        </p:nvSpPr>
        <p:spPr>
          <a:xfrm>
            <a:off x="304800" y="1533912"/>
            <a:ext cx="8534400" cy="4525963"/>
          </a:xfrm>
        </p:spPr>
        <p:txBody>
          <a:bodyPr/>
          <a:lstStyle/>
          <a:p>
            <a:pPr marL="463550" lvl="1" indent="-238125" eaLnBrk="1" hangingPunct="1">
              <a:lnSpc>
                <a:spcPct val="90000"/>
              </a:lnSpc>
              <a:buFont typeface="Arial" pitchFamily="34" charset="0"/>
              <a:buChar char="•"/>
            </a:pPr>
            <a:r>
              <a:rPr lang="en-US" sz="2400"/>
              <a:t>Examples of Documents</a:t>
            </a:r>
          </a:p>
          <a:p>
            <a:pPr marL="688975" lvl="2" indent="-238125" eaLnBrk="1" hangingPunct="1">
              <a:lnSpc>
                <a:spcPct val="90000"/>
              </a:lnSpc>
              <a:buClr>
                <a:schemeClr val="accent2"/>
              </a:buClr>
              <a:buFont typeface="Arial" pitchFamily="34" charset="0"/>
              <a:buChar char="–"/>
            </a:pPr>
            <a:r>
              <a:rPr lang="en-US" sz="2000"/>
              <a:t>CA-1, Conformity Assessment Requirements </a:t>
            </a:r>
          </a:p>
          <a:p>
            <a:pPr marL="688975" lvl="2" indent="-238125" eaLnBrk="1" hangingPunct="1">
              <a:lnSpc>
                <a:spcPct val="90000"/>
              </a:lnSpc>
              <a:buClr>
                <a:schemeClr val="accent2"/>
              </a:buClr>
              <a:buFont typeface="Arial" pitchFamily="34" charset="0"/>
              <a:buChar char="–"/>
            </a:pPr>
            <a:r>
              <a:rPr lang="en-US" sz="2000"/>
              <a:t>QAI-1, Qualifications for Authorized Inspection</a:t>
            </a:r>
          </a:p>
          <a:p>
            <a:pPr marL="688975" lvl="2" indent="-238125" eaLnBrk="1" hangingPunct="1">
              <a:lnSpc>
                <a:spcPct val="90000"/>
              </a:lnSpc>
              <a:buClr>
                <a:schemeClr val="accent2"/>
              </a:buClr>
              <a:buFont typeface="Arial" pitchFamily="34" charset="0"/>
              <a:buChar char="–"/>
            </a:pPr>
            <a:r>
              <a:rPr lang="en-US" sz="2000"/>
              <a:t>QRO-1, Standard for the Qualification and Certification of Resource Recovery Facility Operators</a:t>
            </a:r>
          </a:p>
          <a:p>
            <a:pPr marL="688975" lvl="2" indent="-238125" eaLnBrk="1" hangingPunct="1">
              <a:lnSpc>
                <a:spcPct val="90000"/>
              </a:lnSpc>
              <a:buClr>
                <a:schemeClr val="accent2"/>
              </a:buClr>
              <a:buFont typeface="Arial" pitchFamily="34" charset="0"/>
              <a:buChar char="–"/>
            </a:pPr>
            <a:endParaRPr lang="en-US" sz="2000" u="sng"/>
          </a:p>
          <a:p>
            <a:pPr marL="688975" lvl="2" indent="-238125" eaLnBrk="1" hangingPunct="1">
              <a:lnSpc>
                <a:spcPct val="90000"/>
              </a:lnSpc>
              <a:buClr>
                <a:schemeClr val="accent2"/>
              </a:buClr>
              <a:buFont typeface="Arial" pitchFamily="34" charset="0"/>
              <a:buChar char="–"/>
            </a:pPr>
            <a:endParaRPr lang="en-US" sz="2000"/>
          </a:p>
        </p:txBody>
      </p:sp>
      <p:sp>
        <p:nvSpPr>
          <p:cNvPr id="4" name="Footer Placeholder 3"/>
          <p:cNvSpPr>
            <a:spLocks noGrp="1"/>
          </p:cNvSpPr>
          <p:nvPr>
            <p:ph type="ftr" sz="quarter" idx="10"/>
          </p:nvPr>
        </p:nvSpPr>
        <p:spPr/>
        <p:txBody>
          <a:bodyPr/>
          <a:lstStyle/>
          <a:p>
            <a:pPr>
              <a:defRPr/>
            </a:pP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82457FF0-ED87-4C7C-B15D-DC7DF9CF0D96}" type="slidenum">
              <a:rPr lang="en-US"/>
              <a:pPr>
                <a:defRPr/>
              </a:pPr>
              <a:t>23</a:t>
            </a:fld>
            <a:endParaRPr lang="en-US"/>
          </a:p>
        </p:txBody>
      </p:sp>
    </p:spTree>
    <p:extLst>
      <p:ext uri="{BB962C8B-B14F-4D97-AF65-F5344CB8AC3E}">
        <p14:creationId xmlns:p14="http://schemas.microsoft.com/office/powerpoint/2010/main" val="40622823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50088"/>
          </a:xfrm>
        </p:spPr>
        <p:txBody>
          <a:bodyPr/>
          <a:lstStyle/>
          <a:p>
            <a:r>
              <a:rPr lang="en-US" b="1" dirty="0"/>
              <a:t>STANDARDS COMMITTEES</a:t>
            </a:r>
            <a:endParaRPr lang="en-US" b="1" strike="sngStrike" dirty="0">
              <a:solidFill>
                <a:srgbClr val="00B050"/>
              </a:solidFill>
            </a:endParaRPr>
          </a:p>
        </p:txBody>
      </p:sp>
      <p:sp>
        <p:nvSpPr>
          <p:cNvPr id="3" name="Content Placeholder 2"/>
          <p:cNvSpPr>
            <a:spLocks noGrp="1"/>
          </p:cNvSpPr>
          <p:nvPr>
            <p:ph idx="1"/>
          </p:nvPr>
        </p:nvSpPr>
        <p:spPr>
          <a:xfrm>
            <a:off x="609600" y="1219200"/>
            <a:ext cx="8229600" cy="4602163"/>
          </a:xfrm>
        </p:spPr>
        <p:txBody>
          <a:bodyPr/>
          <a:lstStyle/>
          <a:p>
            <a:pPr eaLnBrk="1" hangingPunct="1"/>
            <a:r>
              <a:rPr lang="en-US">
                <a:cs typeface="Times New Roman" pitchFamily="18" charset="0"/>
              </a:rPr>
              <a:t>Where the relevant technical expertise resides</a:t>
            </a:r>
          </a:p>
          <a:p>
            <a:pPr eaLnBrk="1" hangingPunct="1"/>
            <a:r>
              <a:rPr lang="en-US">
                <a:cs typeface="Times New Roman" pitchFamily="18" charset="0"/>
              </a:rPr>
              <a:t>Responsible for developing consensus on standards proposals </a:t>
            </a:r>
          </a:p>
          <a:p>
            <a:pPr eaLnBrk="1" hangingPunct="1"/>
            <a:r>
              <a:rPr lang="en-US"/>
              <a:t>May delegate certain standards development activities  to one or more Subordinate Groups </a:t>
            </a:r>
            <a:endParaRPr lang="en-US">
              <a:cs typeface="Times New Roman" pitchFamily="18" charset="0"/>
            </a:endParaRPr>
          </a:p>
          <a:p>
            <a:pPr eaLnBrk="1" hangingPunct="1"/>
            <a:endParaRPr lang="en-US">
              <a:cs typeface="Times New Roman" pitchFamily="18" charset="0"/>
            </a:endParaRPr>
          </a:p>
          <a:p>
            <a:endParaRPr lang="en-US"/>
          </a:p>
        </p:txBody>
      </p:sp>
      <p:sp>
        <p:nvSpPr>
          <p:cNvPr id="4" name="Footer Placeholder 3"/>
          <p:cNvSpPr>
            <a:spLocks noGrp="1"/>
          </p:cNvSpPr>
          <p:nvPr>
            <p:ph type="ftr" sz="quarter" idx="10"/>
          </p:nvPr>
        </p:nvSpPr>
        <p:spPr/>
        <p:txBody>
          <a:bodyPr/>
          <a:lstStyle/>
          <a:p>
            <a:pPr algn="ctr">
              <a:defRPr/>
            </a:pP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E72449C7-5D5E-49C9-B243-608D90849B01}" type="slidenum">
              <a:rPr lang="en-US" smtClean="0"/>
              <a:pPr>
                <a:defRPr/>
              </a:pPr>
              <a:t>24</a:t>
            </a:fld>
            <a:endParaRPr lang="en-US"/>
          </a:p>
        </p:txBody>
      </p:sp>
    </p:spTree>
    <p:extLst>
      <p:ext uri="{BB962C8B-B14F-4D97-AF65-F5344CB8AC3E}">
        <p14:creationId xmlns:p14="http://schemas.microsoft.com/office/powerpoint/2010/main" val="9251959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b="1" dirty="0"/>
              <a:t>SUBORDINATE GROUPS </a:t>
            </a:r>
          </a:p>
        </p:txBody>
      </p:sp>
      <p:sp>
        <p:nvSpPr>
          <p:cNvPr id="3" name="Content Placeholder 2"/>
          <p:cNvSpPr>
            <a:spLocks noGrp="1"/>
          </p:cNvSpPr>
          <p:nvPr>
            <p:ph idx="1"/>
          </p:nvPr>
        </p:nvSpPr>
        <p:spPr>
          <a:xfrm>
            <a:off x="533400" y="1284047"/>
            <a:ext cx="8229600" cy="4602163"/>
          </a:xfrm>
        </p:spPr>
        <p:txBody>
          <a:bodyPr/>
          <a:lstStyle/>
          <a:p>
            <a:pPr eaLnBrk="1" hangingPunct="1"/>
            <a:r>
              <a:rPr lang="en-US"/>
              <a:t>Develop specific proposals for the committee’s formal consensus consideration</a:t>
            </a:r>
          </a:p>
          <a:p>
            <a:pPr eaLnBrk="1" hangingPunct="1"/>
            <a:r>
              <a:rPr lang="en-US"/>
              <a:t>May draw on the expertise of individuals outside of the standards committee </a:t>
            </a:r>
          </a:p>
          <a:p>
            <a:pPr eaLnBrk="1" hangingPunct="1"/>
            <a:r>
              <a:rPr lang="en-US"/>
              <a:t>Include Project Teams, Subcommittees, Task Groups, Working Groups and Ad-hoc Groups</a:t>
            </a:r>
          </a:p>
          <a:p>
            <a:pPr eaLnBrk="1" hangingPunct="1"/>
            <a:endParaRPr lang="en-US">
              <a:cs typeface="Times New Roman" pitchFamily="18" charset="0"/>
            </a:endParaRPr>
          </a:p>
          <a:p>
            <a:endParaRPr lang="en-US"/>
          </a:p>
        </p:txBody>
      </p:sp>
      <p:sp>
        <p:nvSpPr>
          <p:cNvPr id="4" name="Footer Placeholder 3"/>
          <p:cNvSpPr>
            <a:spLocks noGrp="1"/>
          </p:cNvSpPr>
          <p:nvPr>
            <p:ph type="ftr" sz="quarter" idx="10"/>
          </p:nvPr>
        </p:nvSpPr>
        <p:spPr/>
        <p:txBody>
          <a:bodyPr/>
          <a:lstStyle/>
          <a:p>
            <a:pPr algn="ctr">
              <a:defRPr/>
            </a:pP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E72449C7-5D5E-49C9-B243-608D90849B01}" type="slidenum">
              <a:rPr lang="en-US" smtClean="0"/>
              <a:pPr>
                <a:defRPr/>
              </a:pPr>
              <a:t>25</a:t>
            </a:fld>
            <a:endParaRPr lang="en-US"/>
          </a:p>
        </p:txBody>
      </p:sp>
    </p:spTree>
    <p:extLst>
      <p:ext uri="{BB962C8B-B14F-4D97-AF65-F5344CB8AC3E}">
        <p14:creationId xmlns:p14="http://schemas.microsoft.com/office/powerpoint/2010/main" val="35648477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940" y="95497"/>
            <a:ext cx="8229600" cy="1143000"/>
          </a:xfrm>
        </p:spPr>
        <p:txBody>
          <a:bodyPr/>
          <a:lstStyle/>
          <a:p>
            <a:pPr eaLnBrk="1" hangingPunct="1"/>
            <a:r>
              <a:rPr lang="en-US" b="1" dirty="0"/>
              <a:t>S&amp;C COMMITTEE STANDARDS ACTION PROCESS</a:t>
            </a:r>
          </a:p>
        </p:txBody>
      </p:sp>
      <p:sp>
        <p:nvSpPr>
          <p:cNvPr id="4" name="Footer Placeholder 3"/>
          <p:cNvSpPr>
            <a:spLocks noGrp="1"/>
          </p:cNvSpPr>
          <p:nvPr>
            <p:ph type="ftr" sz="quarter" idx="10"/>
          </p:nvPr>
        </p:nvSpPr>
        <p:spPr/>
        <p:txBody>
          <a:bodyPr/>
          <a:lstStyle/>
          <a:p>
            <a:pPr algn="ctr">
              <a:defRPr/>
            </a:pP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E72449C7-5D5E-49C9-B243-608D90849B01}" type="slidenum">
              <a:rPr lang="en-US" smtClean="0"/>
              <a:pPr>
                <a:defRPr/>
              </a:pPr>
              <a:t>26</a:t>
            </a:fld>
            <a:endParaRPr lang="en-US"/>
          </a:p>
        </p:txBody>
      </p:sp>
      <p:sp>
        <p:nvSpPr>
          <p:cNvPr id="6" name="Line 3"/>
          <p:cNvSpPr>
            <a:spLocks noChangeShapeType="1"/>
          </p:cNvSpPr>
          <p:nvPr/>
        </p:nvSpPr>
        <p:spPr bwMode="auto">
          <a:xfrm>
            <a:off x="3352801" y="2420154"/>
            <a:ext cx="11112" cy="922776"/>
          </a:xfrm>
          <a:prstGeom prst="line">
            <a:avLst/>
          </a:prstGeom>
          <a:noFill/>
          <a:ln w="63500" cmpd="sng">
            <a:solidFill>
              <a:srgbClr val="0033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003399"/>
              </a:solidFill>
              <a:latin typeface="+mj-lt"/>
            </a:endParaRPr>
          </a:p>
        </p:txBody>
      </p:sp>
      <p:sp>
        <p:nvSpPr>
          <p:cNvPr id="7" name="Line 4"/>
          <p:cNvSpPr>
            <a:spLocks noChangeShapeType="1"/>
          </p:cNvSpPr>
          <p:nvPr/>
        </p:nvSpPr>
        <p:spPr bwMode="auto">
          <a:xfrm flipH="1">
            <a:off x="3352800" y="4016219"/>
            <a:ext cx="0" cy="902838"/>
          </a:xfrm>
          <a:prstGeom prst="line">
            <a:avLst/>
          </a:prstGeom>
          <a:noFill/>
          <a:ln w="63500">
            <a:solidFill>
              <a:srgbClr val="0033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003399"/>
              </a:solidFill>
              <a:latin typeface="+mj-lt"/>
            </a:endParaRPr>
          </a:p>
        </p:txBody>
      </p:sp>
      <p:sp>
        <p:nvSpPr>
          <p:cNvPr id="8" name="Rectangle 7"/>
          <p:cNvSpPr>
            <a:spLocks noChangeArrowheads="1"/>
          </p:cNvSpPr>
          <p:nvPr/>
        </p:nvSpPr>
        <p:spPr bwMode="auto">
          <a:xfrm>
            <a:off x="1828800" y="1554967"/>
            <a:ext cx="3089275" cy="865188"/>
          </a:xfrm>
          <a:prstGeom prst="rect">
            <a:avLst/>
          </a:prstGeom>
          <a:noFill/>
          <a:ln w="12700">
            <a:solidFill>
              <a:srgbClr val="003399"/>
            </a:solidFill>
            <a:miter lim="800000"/>
            <a:headEnd/>
            <a:tailEnd/>
          </a:ln>
          <a:effectLst/>
        </p:spPr>
        <p:txBody>
          <a:bodyPr wrap="none" anchor="ctr"/>
          <a:lstStyle/>
          <a:p>
            <a:pPr algn="ctr"/>
            <a:r>
              <a:rPr lang="en-US" sz="2000" b="1">
                <a:solidFill>
                  <a:srgbClr val="003399"/>
                </a:solidFill>
                <a:latin typeface="+mj-lt"/>
              </a:rPr>
              <a:t>Supervisory Board</a:t>
            </a:r>
          </a:p>
        </p:txBody>
      </p:sp>
      <p:sp>
        <p:nvSpPr>
          <p:cNvPr id="9" name="Rectangle 8"/>
          <p:cNvSpPr>
            <a:spLocks noChangeArrowheads="1"/>
          </p:cNvSpPr>
          <p:nvPr/>
        </p:nvSpPr>
        <p:spPr bwMode="auto">
          <a:xfrm>
            <a:off x="1830387" y="3151032"/>
            <a:ext cx="3089275" cy="865187"/>
          </a:xfrm>
          <a:prstGeom prst="rect">
            <a:avLst/>
          </a:prstGeom>
          <a:noFill/>
          <a:ln w="12700">
            <a:solidFill>
              <a:srgbClr val="003399"/>
            </a:solidFill>
            <a:miter lim="800000"/>
            <a:headEnd/>
            <a:tailEnd/>
          </a:ln>
          <a:effectLst/>
        </p:spPr>
        <p:txBody>
          <a:bodyPr wrap="none" anchor="ctr"/>
          <a:lstStyle/>
          <a:p>
            <a:pPr algn="ctr"/>
            <a:r>
              <a:rPr lang="en-US" sz="2000" b="1">
                <a:solidFill>
                  <a:srgbClr val="003399"/>
                </a:solidFill>
                <a:latin typeface="+mj-lt"/>
              </a:rPr>
              <a:t>Standards Committee</a:t>
            </a:r>
          </a:p>
        </p:txBody>
      </p:sp>
      <p:sp>
        <p:nvSpPr>
          <p:cNvPr id="10" name="Rectangle 9"/>
          <p:cNvSpPr>
            <a:spLocks noChangeArrowheads="1"/>
          </p:cNvSpPr>
          <p:nvPr/>
        </p:nvSpPr>
        <p:spPr bwMode="auto">
          <a:xfrm>
            <a:off x="1828800" y="4698065"/>
            <a:ext cx="3089275" cy="865188"/>
          </a:xfrm>
          <a:prstGeom prst="rect">
            <a:avLst/>
          </a:prstGeom>
          <a:noFill/>
          <a:ln w="12700">
            <a:solidFill>
              <a:srgbClr val="003399"/>
            </a:solidFill>
            <a:miter lim="800000"/>
            <a:headEnd/>
            <a:tailEnd/>
          </a:ln>
          <a:effectLst/>
        </p:spPr>
        <p:txBody>
          <a:bodyPr wrap="none" anchor="ctr"/>
          <a:lstStyle/>
          <a:p>
            <a:pPr algn="ctr"/>
            <a:r>
              <a:rPr lang="en-US" sz="2000" b="1">
                <a:solidFill>
                  <a:srgbClr val="003399"/>
                </a:solidFill>
                <a:latin typeface="+mj-lt"/>
              </a:rPr>
              <a:t>Subordinate Group(s)</a:t>
            </a:r>
          </a:p>
        </p:txBody>
      </p:sp>
      <p:sp>
        <p:nvSpPr>
          <p:cNvPr id="11" name="Text Box 14"/>
          <p:cNvSpPr txBox="1">
            <a:spLocks noChangeArrowheads="1"/>
          </p:cNvSpPr>
          <p:nvPr/>
        </p:nvSpPr>
        <p:spPr bwMode="auto">
          <a:xfrm>
            <a:off x="5334000" y="1636722"/>
            <a:ext cx="3581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a:defRPr>
            </a:lvl1pPr>
            <a:lvl2pPr marL="742950" indent="-285750">
              <a:defRPr sz="2400">
                <a:solidFill>
                  <a:schemeClr val="tx1"/>
                </a:solidFill>
                <a:latin typeface="Times"/>
              </a:defRPr>
            </a:lvl2pPr>
            <a:lvl3pPr marL="1143000" indent="-228600">
              <a:defRPr sz="2400">
                <a:solidFill>
                  <a:schemeClr val="tx1"/>
                </a:solidFill>
                <a:latin typeface="Times"/>
              </a:defRPr>
            </a:lvl3pPr>
            <a:lvl4pPr marL="1600200" indent="-228600">
              <a:defRPr sz="2400">
                <a:solidFill>
                  <a:schemeClr val="tx1"/>
                </a:solidFill>
                <a:latin typeface="Times"/>
              </a:defRPr>
            </a:lvl4pPr>
            <a:lvl5pPr marL="2057400" indent="-228600">
              <a:defRPr sz="2400">
                <a:solidFill>
                  <a:schemeClr val="tx1"/>
                </a:solidFill>
                <a:latin typeface="Times"/>
              </a:defRPr>
            </a:lvl5pPr>
            <a:lvl6pPr marL="2514600" indent="-228600" eaLnBrk="0" fontAlgn="base" hangingPunct="0">
              <a:spcBef>
                <a:spcPct val="0"/>
              </a:spcBef>
              <a:spcAft>
                <a:spcPct val="0"/>
              </a:spcAft>
              <a:defRPr sz="2400">
                <a:solidFill>
                  <a:schemeClr val="tx1"/>
                </a:solidFill>
                <a:latin typeface="Times"/>
              </a:defRPr>
            </a:lvl6pPr>
            <a:lvl7pPr marL="2971800" indent="-228600" eaLnBrk="0" fontAlgn="base" hangingPunct="0">
              <a:spcBef>
                <a:spcPct val="0"/>
              </a:spcBef>
              <a:spcAft>
                <a:spcPct val="0"/>
              </a:spcAft>
              <a:defRPr sz="2400">
                <a:solidFill>
                  <a:schemeClr val="tx1"/>
                </a:solidFill>
                <a:latin typeface="Times"/>
              </a:defRPr>
            </a:lvl7pPr>
            <a:lvl8pPr marL="3429000" indent="-228600" eaLnBrk="0" fontAlgn="base" hangingPunct="0">
              <a:spcBef>
                <a:spcPct val="0"/>
              </a:spcBef>
              <a:spcAft>
                <a:spcPct val="0"/>
              </a:spcAft>
              <a:defRPr sz="2400">
                <a:solidFill>
                  <a:schemeClr val="tx1"/>
                </a:solidFill>
                <a:latin typeface="Times"/>
              </a:defRPr>
            </a:lvl8pPr>
            <a:lvl9pPr marL="3886200" indent="-228600" eaLnBrk="0" fontAlgn="base" hangingPunct="0">
              <a:spcBef>
                <a:spcPct val="0"/>
              </a:spcBef>
              <a:spcAft>
                <a:spcPct val="0"/>
              </a:spcAft>
              <a:defRPr sz="2400">
                <a:solidFill>
                  <a:schemeClr val="tx1"/>
                </a:solidFill>
                <a:latin typeface="Times"/>
              </a:defRPr>
            </a:lvl9pPr>
          </a:lstStyle>
          <a:p>
            <a:pPr algn="ctr"/>
            <a:r>
              <a:rPr lang="en-US" sz="2000" b="1">
                <a:solidFill>
                  <a:srgbClr val="003399"/>
                </a:solidFill>
                <a:latin typeface="Arial" charset="0"/>
              </a:rPr>
              <a:t>(Certifies adherence to procedures)</a:t>
            </a:r>
            <a:endParaRPr lang="en-US" sz="2800" b="1">
              <a:solidFill>
                <a:srgbClr val="003399"/>
              </a:solidFill>
              <a:latin typeface="Arial" charset="0"/>
            </a:endParaRPr>
          </a:p>
        </p:txBody>
      </p:sp>
      <p:sp>
        <p:nvSpPr>
          <p:cNvPr id="12" name="Text Box 15"/>
          <p:cNvSpPr txBox="1">
            <a:spLocks noChangeArrowheads="1"/>
          </p:cNvSpPr>
          <p:nvPr/>
        </p:nvSpPr>
        <p:spPr bwMode="auto">
          <a:xfrm>
            <a:off x="5640055" y="3385187"/>
            <a:ext cx="28933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a:defRPr>
            </a:lvl1pPr>
            <a:lvl2pPr marL="742950" indent="-285750">
              <a:defRPr sz="2400">
                <a:solidFill>
                  <a:schemeClr val="tx1"/>
                </a:solidFill>
                <a:latin typeface="Times"/>
              </a:defRPr>
            </a:lvl2pPr>
            <a:lvl3pPr marL="1143000" indent="-228600">
              <a:defRPr sz="2400">
                <a:solidFill>
                  <a:schemeClr val="tx1"/>
                </a:solidFill>
                <a:latin typeface="Times"/>
              </a:defRPr>
            </a:lvl3pPr>
            <a:lvl4pPr marL="1600200" indent="-228600">
              <a:defRPr sz="2400">
                <a:solidFill>
                  <a:schemeClr val="tx1"/>
                </a:solidFill>
                <a:latin typeface="Times"/>
              </a:defRPr>
            </a:lvl4pPr>
            <a:lvl5pPr marL="2057400" indent="-228600">
              <a:defRPr sz="2400">
                <a:solidFill>
                  <a:schemeClr val="tx1"/>
                </a:solidFill>
                <a:latin typeface="Times"/>
              </a:defRPr>
            </a:lvl5pPr>
            <a:lvl6pPr marL="2514600" indent="-228600" eaLnBrk="0" fontAlgn="base" hangingPunct="0">
              <a:spcBef>
                <a:spcPct val="0"/>
              </a:spcBef>
              <a:spcAft>
                <a:spcPct val="0"/>
              </a:spcAft>
              <a:defRPr sz="2400">
                <a:solidFill>
                  <a:schemeClr val="tx1"/>
                </a:solidFill>
                <a:latin typeface="Times"/>
              </a:defRPr>
            </a:lvl6pPr>
            <a:lvl7pPr marL="2971800" indent="-228600" eaLnBrk="0" fontAlgn="base" hangingPunct="0">
              <a:spcBef>
                <a:spcPct val="0"/>
              </a:spcBef>
              <a:spcAft>
                <a:spcPct val="0"/>
              </a:spcAft>
              <a:defRPr sz="2400">
                <a:solidFill>
                  <a:schemeClr val="tx1"/>
                </a:solidFill>
                <a:latin typeface="Times"/>
              </a:defRPr>
            </a:lvl7pPr>
            <a:lvl8pPr marL="3429000" indent="-228600" eaLnBrk="0" fontAlgn="base" hangingPunct="0">
              <a:spcBef>
                <a:spcPct val="0"/>
              </a:spcBef>
              <a:spcAft>
                <a:spcPct val="0"/>
              </a:spcAft>
              <a:defRPr sz="2400">
                <a:solidFill>
                  <a:schemeClr val="tx1"/>
                </a:solidFill>
                <a:latin typeface="Times"/>
              </a:defRPr>
            </a:lvl8pPr>
            <a:lvl9pPr marL="3886200" indent="-228600" eaLnBrk="0" fontAlgn="base" hangingPunct="0">
              <a:spcBef>
                <a:spcPct val="0"/>
              </a:spcBef>
              <a:spcAft>
                <a:spcPct val="0"/>
              </a:spcAft>
              <a:defRPr sz="2400">
                <a:solidFill>
                  <a:schemeClr val="tx1"/>
                </a:solidFill>
                <a:latin typeface="Times"/>
              </a:defRPr>
            </a:lvl9pPr>
          </a:lstStyle>
          <a:p>
            <a:r>
              <a:rPr lang="en-US" sz="2000" b="1">
                <a:solidFill>
                  <a:srgbClr val="003399"/>
                </a:solidFill>
                <a:latin typeface="Arial" charset="0"/>
              </a:rPr>
              <a:t>(Consensus vote)</a:t>
            </a:r>
          </a:p>
        </p:txBody>
      </p:sp>
      <p:sp>
        <p:nvSpPr>
          <p:cNvPr id="13" name="Text Box 15"/>
          <p:cNvSpPr txBox="1">
            <a:spLocks noChangeArrowheads="1"/>
          </p:cNvSpPr>
          <p:nvPr/>
        </p:nvSpPr>
        <p:spPr bwMode="auto">
          <a:xfrm>
            <a:off x="5479693" y="4919057"/>
            <a:ext cx="321404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a:defRPr>
            </a:lvl1pPr>
            <a:lvl2pPr marL="742950" indent="-285750">
              <a:defRPr sz="2400">
                <a:solidFill>
                  <a:schemeClr val="tx1"/>
                </a:solidFill>
                <a:latin typeface="Times"/>
              </a:defRPr>
            </a:lvl2pPr>
            <a:lvl3pPr marL="1143000" indent="-228600">
              <a:defRPr sz="2400">
                <a:solidFill>
                  <a:schemeClr val="tx1"/>
                </a:solidFill>
                <a:latin typeface="Times"/>
              </a:defRPr>
            </a:lvl3pPr>
            <a:lvl4pPr marL="1600200" indent="-228600">
              <a:defRPr sz="2400">
                <a:solidFill>
                  <a:schemeClr val="tx1"/>
                </a:solidFill>
                <a:latin typeface="Times"/>
              </a:defRPr>
            </a:lvl4pPr>
            <a:lvl5pPr marL="2057400" indent="-228600">
              <a:defRPr sz="2400">
                <a:solidFill>
                  <a:schemeClr val="tx1"/>
                </a:solidFill>
                <a:latin typeface="Times"/>
              </a:defRPr>
            </a:lvl5pPr>
            <a:lvl6pPr marL="2514600" indent="-228600" eaLnBrk="0" fontAlgn="base" hangingPunct="0">
              <a:spcBef>
                <a:spcPct val="0"/>
              </a:spcBef>
              <a:spcAft>
                <a:spcPct val="0"/>
              </a:spcAft>
              <a:defRPr sz="2400">
                <a:solidFill>
                  <a:schemeClr val="tx1"/>
                </a:solidFill>
                <a:latin typeface="Times"/>
              </a:defRPr>
            </a:lvl6pPr>
            <a:lvl7pPr marL="2971800" indent="-228600" eaLnBrk="0" fontAlgn="base" hangingPunct="0">
              <a:spcBef>
                <a:spcPct val="0"/>
              </a:spcBef>
              <a:spcAft>
                <a:spcPct val="0"/>
              </a:spcAft>
              <a:defRPr sz="2400">
                <a:solidFill>
                  <a:schemeClr val="tx1"/>
                </a:solidFill>
                <a:latin typeface="Times"/>
              </a:defRPr>
            </a:lvl7pPr>
            <a:lvl8pPr marL="3429000" indent="-228600" eaLnBrk="0" fontAlgn="base" hangingPunct="0">
              <a:spcBef>
                <a:spcPct val="0"/>
              </a:spcBef>
              <a:spcAft>
                <a:spcPct val="0"/>
              </a:spcAft>
              <a:defRPr sz="2400">
                <a:solidFill>
                  <a:schemeClr val="tx1"/>
                </a:solidFill>
                <a:latin typeface="Times"/>
              </a:defRPr>
            </a:lvl8pPr>
            <a:lvl9pPr marL="3886200" indent="-228600" eaLnBrk="0" fontAlgn="base" hangingPunct="0">
              <a:spcBef>
                <a:spcPct val="0"/>
              </a:spcBef>
              <a:spcAft>
                <a:spcPct val="0"/>
              </a:spcAft>
              <a:defRPr sz="2400">
                <a:solidFill>
                  <a:schemeClr val="tx1"/>
                </a:solidFill>
                <a:latin typeface="Times"/>
              </a:defRPr>
            </a:lvl9pPr>
          </a:lstStyle>
          <a:p>
            <a:r>
              <a:rPr lang="en-US" sz="2000" b="1">
                <a:solidFill>
                  <a:srgbClr val="003399"/>
                </a:solidFill>
                <a:latin typeface="Arial" charset="0"/>
              </a:rPr>
              <a:t>(Proposal Development)</a:t>
            </a:r>
          </a:p>
        </p:txBody>
      </p:sp>
    </p:spTree>
    <p:extLst>
      <p:ext uri="{BB962C8B-B14F-4D97-AF65-F5344CB8AC3E}">
        <p14:creationId xmlns:p14="http://schemas.microsoft.com/office/powerpoint/2010/main" val="11186667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0" y="-19493"/>
            <a:ext cx="8229600" cy="1086293"/>
          </a:xfrm>
        </p:spPr>
        <p:txBody>
          <a:bodyPr/>
          <a:lstStyle/>
          <a:p>
            <a:r>
              <a:rPr lang="en-US" b="1" dirty="0"/>
              <a:t>LEARNING AND DEVELOPMENT</a:t>
            </a:r>
          </a:p>
        </p:txBody>
      </p:sp>
      <p:sp>
        <p:nvSpPr>
          <p:cNvPr id="3" name="Content Placeholder 2"/>
          <p:cNvSpPr>
            <a:spLocks noGrp="1"/>
          </p:cNvSpPr>
          <p:nvPr>
            <p:ph idx="1"/>
          </p:nvPr>
        </p:nvSpPr>
        <p:spPr>
          <a:xfrm>
            <a:off x="533400" y="1233543"/>
            <a:ext cx="8229600" cy="4830763"/>
          </a:xfrm>
        </p:spPr>
        <p:txBody>
          <a:bodyPr/>
          <a:lstStyle/>
          <a:p>
            <a:pPr eaLnBrk="1" hangingPunct="1">
              <a:spcBef>
                <a:spcPts val="600"/>
              </a:spcBef>
              <a:spcAft>
                <a:spcPts val="0"/>
              </a:spcAft>
            </a:pPr>
            <a:r>
              <a:rPr lang="en-US" dirty="0"/>
              <a:t>ASME Learning and Development provides training for engineers and technical professionals including companion courses for codes and standards and a wide variety of engineering and management courses</a:t>
            </a:r>
          </a:p>
          <a:p>
            <a:pPr eaLnBrk="1" hangingPunct="1">
              <a:spcBef>
                <a:spcPts val="1200"/>
              </a:spcBef>
              <a:spcAft>
                <a:spcPts val="0"/>
              </a:spcAft>
            </a:pPr>
            <a:r>
              <a:rPr lang="en-US" dirty="0"/>
              <a:t>Course Formats include: </a:t>
            </a:r>
          </a:p>
          <a:p>
            <a:pPr lvl="1" eaLnBrk="1" hangingPunct="1">
              <a:spcBef>
                <a:spcPts val="600"/>
              </a:spcBef>
              <a:spcAft>
                <a:spcPts val="0"/>
              </a:spcAft>
            </a:pPr>
            <a:r>
              <a:rPr lang="en-US" dirty="0"/>
              <a:t>Online ASME Assessment Based Courses </a:t>
            </a:r>
          </a:p>
          <a:p>
            <a:pPr lvl="1" eaLnBrk="1" hangingPunct="1">
              <a:spcBef>
                <a:spcPts val="600"/>
              </a:spcBef>
              <a:spcAft>
                <a:spcPts val="0"/>
              </a:spcAft>
            </a:pPr>
            <a:r>
              <a:rPr lang="en-US" dirty="0"/>
              <a:t>In-Company Training</a:t>
            </a:r>
          </a:p>
          <a:p>
            <a:pPr lvl="1" eaLnBrk="1" hangingPunct="1">
              <a:spcBef>
                <a:spcPts val="600"/>
              </a:spcBef>
              <a:spcAft>
                <a:spcPts val="0"/>
              </a:spcAft>
            </a:pPr>
            <a:r>
              <a:rPr lang="en-US" dirty="0"/>
              <a:t>On-line instructor –supported courses</a:t>
            </a:r>
          </a:p>
          <a:p>
            <a:pPr lvl="1" eaLnBrk="1" hangingPunct="1">
              <a:spcBef>
                <a:spcPts val="600"/>
              </a:spcBef>
              <a:spcAft>
                <a:spcPts val="0"/>
              </a:spcAft>
            </a:pPr>
            <a:r>
              <a:rPr lang="en-US" dirty="0"/>
              <a:t>Instructor-led courses on various topics world-wide</a:t>
            </a:r>
          </a:p>
          <a:p>
            <a:pPr eaLnBrk="1" hangingPunct="1">
              <a:spcBef>
                <a:spcPts val="1800"/>
              </a:spcBef>
              <a:spcAft>
                <a:spcPts val="0"/>
              </a:spcAft>
            </a:pPr>
            <a:r>
              <a:rPr lang="en-US" dirty="0"/>
              <a:t>ASME Learning and Development Catalog:</a:t>
            </a:r>
          </a:p>
          <a:p>
            <a:pPr marL="457200" lvl="1" indent="0">
              <a:spcBef>
                <a:spcPts val="0"/>
              </a:spcBef>
              <a:buNone/>
            </a:pPr>
            <a:r>
              <a:rPr lang="en-US" dirty="0">
                <a:hlinkClick r:id="rId3"/>
              </a:rPr>
              <a:t>http://www.asme.org/kb/courses</a:t>
            </a:r>
            <a:r>
              <a:rPr lang="en-US" dirty="0"/>
              <a:t> </a:t>
            </a:r>
          </a:p>
        </p:txBody>
      </p:sp>
      <p:sp>
        <p:nvSpPr>
          <p:cNvPr id="4" name="Footer Placeholder 3"/>
          <p:cNvSpPr>
            <a:spLocks noGrp="1"/>
          </p:cNvSpPr>
          <p:nvPr>
            <p:ph type="ftr" sz="quarter" idx="10"/>
          </p:nvPr>
        </p:nvSpPr>
        <p:spPr/>
        <p:txBody>
          <a:bodyPr/>
          <a:lstStyle/>
          <a:p>
            <a:pPr algn="ctr">
              <a:defRPr/>
            </a:pP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E72449C7-5D5E-49C9-B243-608D90849B01}" type="slidenum">
              <a:rPr lang="en-US" smtClean="0"/>
              <a:pPr>
                <a:defRPr/>
              </a:pPr>
              <a:t>27</a:t>
            </a:fld>
            <a:endParaRPr lang="en-US"/>
          </a:p>
        </p:txBody>
      </p:sp>
    </p:spTree>
    <p:extLst>
      <p:ext uri="{BB962C8B-B14F-4D97-AF65-F5344CB8AC3E}">
        <p14:creationId xmlns:p14="http://schemas.microsoft.com/office/powerpoint/2010/main" val="20014001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9" name="Rectangle 3"/>
          <p:cNvSpPr>
            <a:spLocks noGrp="1" noChangeArrowheads="1"/>
          </p:cNvSpPr>
          <p:nvPr>
            <p:ph type="title"/>
          </p:nvPr>
        </p:nvSpPr>
        <p:spPr>
          <a:xfrm>
            <a:off x="457200" y="152400"/>
            <a:ext cx="8229600" cy="1143000"/>
          </a:xfrm>
          <a:noFill/>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pPr eaLnBrk="1" hangingPunct="1"/>
            <a:r>
              <a:rPr lang="en-US" b="1" dirty="0"/>
              <a:t>ASME STANDARDS TECHNOLOGY, LLC (ST-LLC)</a:t>
            </a:r>
          </a:p>
        </p:txBody>
      </p:sp>
      <p:sp>
        <p:nvSpPr>
          <p:cNvPr id="41988" name="Rectangle 2"/>
          <p:cNvSpPr>
            <a:spLocks noGrp="1" noChangeArrowheads="1"/>
          </p:cNvSpPr>
          <p:nvPr>
            <p:ph idx="1"/>
          </p:nvPr>
        </p:nvSpPr>
        <p:spPr>
          <a:xfrm>
            <a:off x="525130" y="1507331"/>
            <a:ext cx="8458200" cy="4525963"/>
          </a:xfrm>
          <a:noFill/>
        </p:spPr>
        <p:txBody>
          <a:bodyPr/>
          <a:lstStyle/>
          <a:p>
            <a:pPr eaLnBrk="1" hangingPunct="1">
              <a:spcBef>
                <a:spcPts val="600"/>
              </a:spcBef>
            </a:pPr>
            <a:r>
              <a:rPr lang="en-US"/>
              <a:t>Not-for-profit Limited Liability Committee with ASME as the sole member of LLC</a:t>
            </a:r>
          </a:p>
          <a:p>
            <a:pPr eaLnBrk="1" hangingPunct="1">
              <a:spcBef>
                <a:spcPts val="600"/>
              </a:spcBef>
            </a:pPr>
            <a:r>
              <a:rPr lang="en-US"/>
              <a:t>Advances application of emerging and newly commercialized technology</a:t>
            </a:r>
          </a:p>
          <a:p>
            <a:pPr eaLnBrk="1" hangingPunct="1">
              <a:spcBef>
                <a:spcPts val="600"/>
              </a:spcBef>
            </a:pPr>
            <a:r>
              <a:rPr lang="en-US"/>
              <a:t>ASME ST-LLC maintains close relationship with ASME S&amp;C Sector</a:t>
            </a:r>
          </a:p>
          <a:p>
            <a:pPr eaLnBrk="1" hangingPunct="1">
              <a:spcBef>
                <a:spcPts val="600"/>
              </a:spcBef>
              <a:spcAft>
                <a:spcPts val="0"/>
              </a:spcAft>
            </a:pPr>
            <a:r>
              <a:rPr lang="en-US"/>
              <a:t>Provides research and technology development for technical relevance of codes and standards</a:t>
            </a:r>
          </a:p>
          <a:p>
            <a:pPr eaLnBrk="1" hangingPunct="1">
              <a:spcBef>
                <a:spcPts val="600"/>
              </a:spcBef>
              <a:spcAft>
                <a:spcPts val="0"/>
              </a:spcAft>
            </a:pPr>
            <a:r>
              <a:rPr lang="en-US"/>
              <a:t>ASME Standards Technology LLC Web Site:</a:t>
            </a:r>
          </a:p>
          <a:p>
            <a:pPr lvl="1" eaLnBrk="1" hangingPunct="1">
              <a:spcBef>
                <a:spcPts val="600"/>
              </a:spcBef>
              <a:spcAft>
                <a:spcPts val="0"/>
              </a:spcAft>
            </a:pPr>
            <a:r>
              <a:rPr lang="en-US" u="sng">
                <a:hlinkClick r:id="rId3"/>
              </a:rPr>
              <a:t>http://asmestllc.org/</a:t>
            </a:r>
            <a:endParaRPr lang="en-US" u="sng"/>
          </a:p>
          <a:p>
            <a:pPr lvl="1" eaLnBrk="1" hangingPunct="1">
              <a:spcBef>
                <a:spcPts val="600"/>
              </a:spcBef>
              <a:spcAft>
                <a:spcPts val="0"/>
              </a:spcAft>
            </a:pPr>
            <a:endParaRPr lang="en-US" u="sng"/>
          </a:p>
        </p:txBody>
      </p:sp>
      <p:sp>
        <p:nvSpPr>
          <p:cNvPr id="4" name="Footer Placeholder 3"/>
          <p:cNvSpPr>
            <a:spLocks noGrp="1"/>
          </p:cNvSpPr>
          <p:nvPr>
            <p:ph type="ftr" sz="quarter" idx="10"/>
          </p:nvPr>
        </p:nvSpPr>
        <p:spPr/>
        <p:txBody>
          <a:bodyPr/>
          <a:lstStyle/>
          <a:p>
            <a:pPr algn="ctr">
              <a:defRPr/>
            </a:pP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F46F3272-4AAE-4081-A7DA-34EDF901A481}" type="slidenum">
              <a:rPr lang="en-US"/>
              <a:pPr>
                <a:defRPr/>
              </a:pPr>
              <a:t>28</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59036"/>
            <a:ext cx="8229600" cy="952500"/>
          </a:xfrm>
        </p:spPr>
        <p:txBody>
          <a:bodyPr/>
          <a:lstStyle/>
          <a:p>
            <a:r>
              <a:rPr lang="en-US" b="1" dirty="0"/>
              <a:t>MODULE B COURSE OUTLINE</a:t>
            </a:r>
          </a:p>
        </p:txBody>
      </p:sp>
      <p:sp>
        <p:nvSpPr>
          <p:cNvPr id="7" name="Content Placeholder 6"/>
          <p:cNvSpPr>
            <a:spLocks noGrp="1"/>
          </p:cNvSpPr>
          <p:nvPr>
            <p:ph idx="1"/>
          </p:nvPr>
        </p:nvSpPr>
        <p:spPr>
          <a:xfrm>
            <a:off x="533400" y="1143000"/>
            <a:ext cx="8153400" cy="3543301"/>
          </a:xfrm>
        </p:spPr>
        <p:txBody>
          <a:bodyPr/>
          <a:lstStyle/>
          <a:p>
            <a:pPr marL="569913" indent="-569913">
              <a:spcBef>
                <a:spcPts val="600"/>
              </a:spcBef>
              <a:buNone/>
              <a:tabLst>
                <a:tab pos="569913" algn="l"/>
              </a:tabLst>
            </a:pPr>
            <a:r>
              <a:rPr lang="en-US" sz="2000" b="1"/>
              <a:t>B1. 	ASME Organizational Structure</a:t>
            </a:r>
          </a:p>
          <a:p>
            <a:pPr marL="569913" indent="-569913">
              <a:spcBef>
                <a:spcPts val="600"/>
              </a:spcBef>
              <a:buNone/>
              <a:tabLst>
                <a:tab pos="569913" algn="l"/>
              </a:tabLst>
            </a:pPr>
            <a:r>
              <a:rPr lang="en-US" sz="2000"/>
              <a:t>B2. 	Standards Development: Staff and Volunteer Roles and Responsibilities</a:t>
            </a:r>
          </a:p>
          <a:p>
            <a:pPr marL="569913" indent="-569913">
              <a:spcBef>
                <a:spcPts val="600"/>
              </a:spcBef>
              <a:buNone/>
              <a:tabLst>
                <a:tab pos="569913" algn="l"/>
              </a:tabLst>
            </a:pPr>
            <a:r>
              <a:rPr lang="en-US" sz="2000"/>
              <a:t>B3.	Conformity Assessment: Staff and Volunteer Roles and Responsibilities</a:t>
            </a:r>
          </a:p>
          <a:p>
            <a:pPr marL="569913" indent="-569913">
              <a:spcBef>
                <a:spcPts val="600"/>
              </a:spcBef>
              <a:buNone/>
              <a:tabLst>
                <a:tab pos="569913" algn="l"/>
              </a:tabLst>
            </a:pPr>
            <a:r>
              <a:rPr lang="en-US" sz="2000"/>
              <a:t>B4.	Initiating and Terminating Standards Projects</a:t>
            </a:r>
          </a:p>
          <a:p>
            <a:pPr marL="569913" indent="-569913">
              <a:spcBef>
                <a:spcPts val="600"/>
              </a:spcBef>
              <a:buNone/>
              <a:tabLst>
                <a:tab pos="569913" algn="l"/>
              </a:tabLst>
            </a:pPr>
            <a:r>
              <a:rPr lang="en-US" sz="2000"/>
              <a:t>B5.	Consensus Process for Standards Development</a:t>
            </a:r>
          </a:p>
          <a:p>
            <a:pPr marL="569913" indent="-569913">
              <a:spcBef>
                <a:spcPts val="600"/>
              </a:spcBef>
              <a:buNone/>
              <a:tabLst>
                <a:tab pos="569913" algn="l"/>
              </a:tabLst>
            </a:pPr>
            <a:r>
              <a:rPr lang="en-US" sz="2000"/>
              <a:t>B6.	The Basics of Parliamentary Procedure</a:t>
            </a:r>
          </a:p>
          <a:p>
            <a:pPr marL="569913" indent="-569913">
              <a:spcBef>
                <a:spcPts val="600"/>
              </a:spcBef>
              <a:buNone/>
              <a:tabLst>
                <a:tab pos="569913" algn="l"/>
              </a:tabLst>
            </a:pPr>
            <a:r>
              <a:rPr lang="en-US" sz="2000"/>
              <a:t>B7.	The Appeals Process</a:t>
            </a:r>
          </a:p>
          <a:p>
            <a:pPr marL="569913" indent="-569913">
              <a:spcBef>
                <a:spcPts val="600"/>
              </a:spcBef>
              <a:buNone/>
              <a:tabLst>
                <a:tab pos="569913" algn="l"/>
              </a:tabLst>
            </a:pPr>
            <a:r>
              <a:rPr lang="en-US" sz="2000"/>
              <a:t>B8.	International Standards Development</a:t>
            </a:r>
          </a:p>
          <a:p>
            <a:pPr marL="569913" indent="-569913">
              <a:spcBef>
                <a:spcPts val="600"/>
              </a:spcBef>
              <a:buNone/>
              <a:tabLst>
                <a:tab pos="569913" algn="l"/>
              </a:tabLst>
            </a:pPr>
            <a:r>
              <a:rPr lang="en-US" sz="2000"/>
              <a:t>B9.	ASME Conformity Assessment Programs</a:t>
            </a:r>
          </a:p>
          <a:p>
            <a:pPr marL="569913" indent="-569913">
              <a:spcBef>
                <a:spcPts val="600"/>
              </a:spcBef>
              <a:buNone/>
              <a:tabLst>
                <a:tab pos="569913" algn="l"/>
              </a:tabLst>
            </a:pPr>
            <a:r>
              <a:rPr lang="en-US" sz="2000"/>
              <a:t>B10.	Performance Based Standards</a:t>
            </a:r>
          </a:p>
          <a:p>
            <a:pPr marL="569913" indent="-569913">
              <a:spcBef>
                <a:spcPts val="600"/>
              </a:spcBef>
              <a:buNone/>
              <a:tabLst>
                <a:tab pos="569913" algn="l"/>
              </a:tabLst>
            </a:pPr>
            <a:r>
              <a:rPr lang="en-US" sz="2000"/>
              <a:t>B11. Consensus Process for Standards Interpretation and Code Cases</a:t>
            </a:r>
            <a:endParaRPr lang="en-US" sz="1100" strike="sngStrike">
              <a:solidFill>
                <a:srgbClr val="00B050"/>
              </a:solidFill>
            </a:endParaRPr>
          </a:p>
        </p:txBody>
      </p:sp>
      <p:sp>
        <p:nvSpPr>
          <p:cNvPr id="8" name="Footer Placeholder 3"/>
          <p:cNvSpPr>
            <a:spLocks noGrp="1"/>
          </p:cNvSpPr>
          <p:nvPr>
            <p:ph type="ftr" sz="quarter" idx="10"/>
          </p:nvPr>
        </p:nvSpPr>
        <p:spPr/>
        <p:txBody>
          <a:bodyPr/>
          <a:lstStyle/>
          <a:p>
            <a:pPr algn="ctr"/>
            <a:r>
              <a:rPr lang="en-US"/>
              <a:t>ASME S&amp;C Training – Module B1. ASME Organizational  Structure</a:t>
            </a:r>
          </a:p>
        </p:txBody>
      </p:sp>
      <p:sp>
        <p:nvSpPr>
          <p:cNvPr id="5" name="Slide Number Placeholder 4"/>
          <p:cNvSpPr>
            <a:spLocks noGrp="1"/>
          </p:cNvSpPr>
          <p:nvPr>
            <p:ph type="sldNum" sz="quarter" idx="11"/>
          </p:nvPr>
        </p:nvSpPr>
        <p:spPr/>
        <p:txBody>
          <a:bodyPr/>
          <a:lstStyle/>
          <a:p>
            <a:fld id="{D3F1763C-13FC-4D0E-B2CB-E2A6F169EFEB}" type="slidenum">
              <a:rPr lang="en-US" smtClean="0"/>
              <a:pPr/>
              <a:t>2</a:t>
            </a:fld>
            <a:endParaRPr lang="en-US"/>
          </a:p>
        </p:txBody>
      </p:sp>
    </p:spTree>
    <p:extLst>
      <p:ext uri="{BB962C8B-B14F-4D97-AF65-F5344CB8AC3E}">
        <p14:creationId xmlns:p14="http://schemas.microsoft.com/office/powerpoint/2010/main" val="3508272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2"/>
          <p:cNvSpPr>
            <a:spLocks noGrp="1" noChangeArrowheads="1"/>
          </p:cNvSpPr>
          <p:nvPr>
            <p:ph type="title"/>
          </p:nvPr>
        </p:nvSpPr>
        <p:spPr>
          <a:xfrm>
            <a:off x="533400" y="0"/>
            <a:ext cx="8229600" cy="990600"/>
          </a:xfrm>
        </p:spPr>
        <p:txBody>
          <a:bodyPr/>
          <a:lstStyle/>
          <a:p>
            <a:pPr eaLnBrk="1" hangingPunct="1"/>
            <a:r>
              <a:rPr lang="en-US" b="1" dirty="0"/>
              <a:t>MODULE SUMMARY</a:t>
            </a:r>
          </a:p>
        </p:txBody>
      </p:sp>
      <p:sp>
        <p:nvSpPr>
          <p:cNvPr id="43013" name="Rectangle 3"/>
          <p:cNvSpPr>
            <a:spLocks noGrp="1" noChangeArrowheads="1"/>
          </p:cNvSpPr>
          <p:nvPr>
            <p:ph idx="1"/>
          </p:nvPr>
        </p:nvSpPr>
        <p:spPr>
          <a:xfrm>
            <a:off x="457200" y="975518"/>
            <a:ext cx="8229600" cy="4906963"/>
          </a:xfrm>
        </p:spPr>
        <p:txBody>
          <a:bodyPr/>
          <a:lstStyle/>
          <a:p>
            <a:pPr marL="225425" indent="-225425" eaLnBrk="1" hangingPunct="1">
              <a:buFont typeface="Arial" pitchFamily="34" charset="0"/>
              <a:buChar char="•"/>
            </a:pPr>
            <a:r>
              <a:rPr lang="en-US" sz="2000" dirty="0"/>
              <a:t>ASME is governed by the Board of Governors who are tasked with fulfilling ASME’s Mission.</a:t>
            </a:r>
          </a:p>
          <a:p>
            <a:pPr marL="225425" indent="-225425" eaLnBrk="1" hangingPunct="1">
              <a:buFont typeface="Arial" pitchFamily="34" charset="0"/>
              <a:buChar char="•"/>
            </a:pPr>
            <a:r>
              <a:rPr lang="en-US" sz="2000" dirty="0"/>
              <a:t> Five Sectors report to the Board of Governors. The Standards and Certification Sector is responsible for all ASME Standards and Certification activities. </a:t>
            </a:r>
          </a:p>
          <a:p>
            <a:pPr marL="225425" indent="-225425" eaLnBrk="1" hangingPunct="1">
              <a:buFont typeface="Arial" pitchFamily="34" charset="0"/>
              <a:buChar char="•"/>
            </a:pPr>
            <a:r>
              <a:rPr lang="en-US" sz="2000" dirty="0"/>
              <a:t>Three Advisory Boards and Five Supervisory Boards report to the Council on Standards and Certification. </a:t>
            </a:r>
          </a:p>
          <a:p>
            <a:pPr marL="225425" indent="-225425" eaLnBrk="1" hangingPunct="1">
              <a:buFont typeface="Arial" pitchFamily="34" charset="0"/>
              <a:buChar char="•"/>
            </a:pPr>
            <a:r>
              <a:rPr lang="en-US" sz="2000" dirty="0"/>
              <a:t>The five S&amp;C supervisory boards include Standardization and Testing (BST), Safety Codes &amp; Standards (BSCS), Pressure Technology Codes &amp; Standards (BPTCS), Nuclear, Clean Energy, Power and Facilities Codes &amp; Standards(BNCS), and Conformity Assessment (BCA). Multiple standards committee report to each Supervisory Board.</a:t>
            </a:r>
          </a:p>
          <a:p>
            <a:pPr marL="225425" indent="-225425" eaLnBrk="1" hangingPunct="1">
              <a:buFont typeface="Arial" pitchFamily="34" charset="0"/>
              <a:buChar char="•"/>
            </a:pPr>
            <a:r>
              <a:rPr lang="en-US" sz="2000" dirty="0"/>
              <a:t>Learning and Development and ASME ST-LLC maintain close relationships with ASME S&amp;C committees to provide research and training products related to codes and standards.</a:t>
            </a:r>
          </a:p>
        </p:txBody>
      </p:sp>
      <p:sp>
        <p:nvSpPr>
          <p:cNvPr id="4" name="Footer Placeholder 3"/>
          <p:cNvSpPr>
            <a:spLocks noGrp="1"/>
          </p:cNvSpPr>
          <p:nvPr>
            <p:ph type="ftr" sz="quarter" idx="10"/>
          </p:nvPr>
        </p:nvSpPr>
        <p:spPr/>
        <p:txBody>
          <a:bodyPr/>
          <a:lstStyle/>
          <a:p>
            <a:pPr algn="ctr">
              <a:defRPr/>
            </a:pP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1D3AF0EC-7FEA-4BBC-8396-FB130D0253F2}" type="slidenum">
              <a:rPr lang="en-US"/>
              <a:pPr>
                <a:defRPr/>
              </a:pPr>
              <a:t>29</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2"/>
          <p:cNvSpPr>
            <a:spLocks noGrp="1" noChangeArrowheads="1"/>
          </p:cNvSpPr>
          <p:nvPr>
            <p:ph type="title"/>
          </p:nvPr>
        </p:nvSpPr>
        <p:spPr>
          <a:xfrm>
            <a:off x="457200" y="-37214"/>
            <a:ext cx="8229600" cy="1143000"/>
          </a:xfrm>
        </p:spPr>
        <p:txBody>
          <a:bodyPr/>
          <a:lstStyle/>
          <a:p>
            <a:pPr eaLnBrk="1" hangingPunct="1"/>
            <a:r>
              <a:rPr lang="en-US"/>
              <a:t>REFERENCES</a:t>
            </a:r>
          </a:p>
        </p:txBody>
      </p:sp>
      <p:sp>
        <p:nvSpPr>
          <p:cNvPr id="44037" name="Rectangle 3"/>
          <p:cNvSpPr>
            <a:spLocks noGrp="1" noChangeArrowheads="1"/>
          </p:cNvSpPr>
          <p:nvPr>
            <p:ph idx="1"/>
          </p:nvPr>
        </p:nvSpPr>
        <p:spPr>
          <a:xfrm>
            <a:off x="457200" y="838200"/>
            <a:ext cx="8229600" cy="4525963"/>
          </a:xfrm>
          <a:ln>
            <a:solidFill>
              <a:schemeClr val="accent1">
                <a:lumMod val="50000"/>
              </a:schemeClr>
            </a:solidFill>
          </a:ln>
        </p:spPr>
        <p:txBody>
          <a:bodyPr/>
          <a:lstStyle/>
          <a:p>
            <a:pPr marL="457200" lvl="1" indent="-342900" eaLnBrk="1" hangingPunct="1">
              <a:buClr>
                <a:srgbClr val="003399"/>
              </a:buClr>
              <a:buFont typeface="Arial" pitchFamily="34" charset="0"/>
              <a:buChar char="•"/>
            </a:pPr>
            <a:r>
              <a:rPr lang="en-US" sz="2400" dirty="0"/>
              <a:t>Standards and Certification Sector Operation Guide</a:t>
            </a:r>
          </a:p>
          <a:p>
            <a:pPr marL="457200" lvl="1" indent="-52070" defTabSz="457200" eaLnBrk="1" hangingPunct="1">
              <a:buClr>
                <a:srgbClr val="003399"/>
              </a:buClr>
              <a:buNone/>
            </a:pPr>
            <a:r>
              <a:rPr lang="en-US" sz="1800" u="sng" dirty="0">
                <a:cs typeface="Arial"/>
                <a:hlinkClick r:id="rId3"/>
              </a:rPr>
              <a:t>https://cstools.asme.org/csconnect/FileUpload.cfm?View=yes&amp;ID=60056</a:t>
            </a:r>
            <a:r>
              <a:rPr lang="en-US" sz="1800" u="sng" dirty="0">
                <a:cs typeface="Arial"/>
              </a:rPr>
              <a:t> </a:t>
            </a:r>
          </a:p>
          <a:p>
            <a:pPr marL="463550" lvl="1" indent="-349250" eaLnBrk="1" hangingPunct="1">
              <a:spcBef>
                <a:spcPts val="1200"/>
              </a:spcBef>
              <a:buClr>
                <a:srgbClr val="003399"/>
              </a:buClr>
              <a:buFont typeface="Arial" pitchFamily="34" charset="0"/>
              <a:buChar char="•"/>
            </a:pPr>
            <a:r>
              <a:rPr lang="en-US" sz="2400" dirty="0"/>
              <a:t>Standards and Certification Policies, Procedures and Guidelines</a:t>
            </a:r>
            <a:endParaRPr lang="en-US" sz="2400" dirty="0">
              <a:cs typeface="Arial"/>
            </a:endParaRPr>
          </a:p>
          <a:p>
            <a:pPr marL="467995" lvl="2" indent="0" eaLnBrk="1" hangingPunct="1">
              <a:buClr>
                <a:srgbClr val="003399"/>
              </a:buClr>
              <a:buNone/>
            </a:pPr>
            <a:r>
              <a:rPr lang="en-US" dirty="0">
                <a:hlinkClick r:id="rId4"/>
              </a:rPr>
              <a:t>http://cstools.asme.org/csconnect/CommitteePages.cfm?Committee=A01000000&amp;Action=7609</a:t>
            </a:r>
            <a:r>
              <a:rPr lang="en-US" dirty="0"/>
              <a:t> </a:t>
            </a:r>
            <a:endParaRPr lang="en-US" dirty="0">
              <a:cs typeface="Arial"/>
            </a:endParaRPr>
          </a:p>
          <a:p>
            <a:pPr marL="463550" lvl="1" indent="-349250" eaLnBrk="1" hangingPunct="1">
              <a:spcBef>
                <a:spcPts val="1200"/>
              </a:spcBef>
              <a:buClr>
                <a:srgbClr val="003399"/>
              </a:buClr>
              <a:buFont typeface="Arial" pitchFamily="34" charset="0"/>
              <a:buChar char="•"/>
            </a:pPr>
            <a:r>
              <a:rPr lang="en-US" sz="2400" dirty="0"/>
              <a:t>Standards and Certification Committee Central</a:t>
            </a:r>
            <a:endParaRPr lang="en-US" sz="2400" dirty="0">
              <a:cs typeface="Arial"/>
            </a:endParaRPr>
          </a:p>
          <a:p>
            <a:pPr marL="467995" lvl="1" indent="0" eaLnBrk="1" hangingPunct="1">
              <a:spcBef>
                <a:spcPts val="1200"/>
              </a:spcBef>
              <a:buClr>
                <a:srgbClr val="003399"/>
              </a:buClr>
              <a:buNone/>
            </a:pPr>
            <a:r>
              <a:rPr lang="en-US" sz="1800" dirty="0">
                <a:hlinkClick r:id="rId5"/>
              </a:rPr>
              <a:t>http://cstools.asme.org/csconnect/CommitteePages.cfm</a:t>
            </a:r>
            <a:r>
              <a:rPr lang="en-US" sz="1800" dirty="0"/>
              <a:t> </a:t>
            </a:r>
            <a:endParaRPr lang="en-US" sz="1800" dirty="0">
              <a:cs typeface="Arial"/>
            </a:endParaRPr>
          </a:p>
          <a:p>
            <a:pPr marL="463550" lvl="1" indent="-349250" eaLnBrk="1" hangingPunct="1">
              <a:spcBef>
                <a:spcPts val="1200"/>
              </a:spcBef>
              <a:buClr>
                <a:srgbClr val="003399"/>
              </a:buClr>
              <a:buFont typeface="Arial" pitchFamily="34" charset="0"/>
              <a:buChar char="•"/>
            </a:pPr>
            <a:r>
              <a:rPr lang="en-US" sz="2400" dirty="0"/>
              <a:t>Standards and Certification Sector Web Site</a:t>
            </a:r>
            <a:endParaRPr lang="en-US" sz="2400" dirty="0">
              <a:cs typeface="Arial"/>
            </a:endParaRPr>
          </a:p>
          <a:p>
            <a:pPr marL="463550" lvl="2" indent="0" eaLnBrk="1" hangingPunct="1">
              <a:buClr>
                <a:srgbClr val="003399"/>
              </a:buClr>
              <a:buNone/>
            </a:pPr>
            <a:r>
              <a:rPr lang="en-US" dirty="0">
                <a:hlinkClick r:id="rId6"/>
              </a:rPr>
              <a:t>https://www.asme.org/codes-standards/about-standards</a:t>
            </a:r>
            <a:r>
              <a:rPr lang="en-US" dirty="0"/>
              <a:t> </a:t>
            </a:r>
            <a:endParaRPr lang="en-US" sz="2000" dirty="0"/>
          </a:p>
          <a:p>
            <a:pPr marL="463550" lvl="2" indent="0" eaLnBrk="1" hangingPunct="1">
              <a:buClr>
                <a:srgbClr val="003399"/>
              </a:buClr>
              <a:buNone/>
            </a:pPr>
            <a:endParaRPr lang="en-US" sz="2000" dirty="0"/>
          </a:p>
          <a:p>
            <a:pPr marL="742950" lvl="2" eaLnBrk="1" hangingPunct="1">
              <a:buClr>
                <a:srgbClr val="FFFFFF"/>
              </a:buClr>
            </a:pPr>
            <a:endParaRPr lang="en-US" sz="2000" dirty="0"/>
          </a:p>
        </p:txBody>
      </p:sp>
      <p:sp>
        <p:nvSpPr>
          <p:cNvPr id="4" name="Footer Placeholder 3"/>
          <p:cNvSpPr>
            <a:spLocks noGrp="1"/>
          </p:cNvSpPr>
          <p:nvPr>
            <p:ph type="ftr" sz="quarter" idx="10"/>
          </p:nvPr>
        </p:nvSpPr>
        <p:spPr/>
        <p:txBody>
          <a:bodyPr/>
          <a:lstStyle/>
          <a:p>
            <a:pPr algn="ctr">
              <a:defRPr/>
            </a:pPr>
            <a:r>
              <a:rPr lang="en-US" dirty="0"/>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44507909-4A3F-4620-B4B8-8C240A7E68FE}" type="slidenum">
              <a:rPr lang="en-US"/>
              <a:pPr>
                <a:defRPr/>
              </a:pPr>
              <a:t>30</a:t>
            </a:fld>
            <a:endParaRPr lang="en-US"/>
          </a:p>
        </p:txBody>
      </p:sp>
    </p:spTree>
    <p:extLst>
      <p:ext uri="{BB962C8B-B14F-4D97-AF65-F5344CB8AC3E}">
        <p14:creationId xmlns:p14="http://schemas.microsoft.com/office/powerpoint/2010/main" val="33619780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2"/>
          <p:cNvSpPr>
            <a:spLocks noGrp="1" noChangeArrowheads="1"/>
          </p:cNvSpPr>
          <p:nvPr>
            <p:ph type="title"/>
          </p:nvPr>
        </p:nvSpPr>
        <p:spPr>
          <a:xfrm>
            <a:off x="457200" y="0"/>
            <a:ext cx="8229600" cy="1066800"/>
          </a:xfrm>
        </p:spPr>
        <p:txBody>
          <a:bodyPr/>
          <a:lstStyle/>
          <a:p>
            <a:pPr eaLnBrk="1" hangingPunct="1"/>
            <a:r>
              <a:rPr lang="en-US"/>
              <a:t>REFERENCES</a:t>
            </a:r>
          </a:p>
        </p:txBody>
      </p:sp>
      <p:sp>
        <p:nvSpPr>
          <p:cNvPr id="44037" name="Rectangle 3"/>
          <p:cNvSpPr>
            <a:spLocks noGrp="1" noChangeArrowheads="1"/>
          </p:cNvSpPr>
          <p:nvPr>
            <p:ph idx="1"/>
          </p:nvPr>
        </p:nvSpPr>
        <p:spPr>
          <a:xfrm>
            <a:off x="457200" y="975518"/>
            <a:ext cx="8229600" cy="5269707"/>
          </a:xfrm>
          <a:ln>
            <a:solidFill>
              <a:schemeClr val="accent1">
                <a:lumMod val="50000"/>
              </a:schemeClr>
            </a:solidFill>
          </a:ln>
        </p:spPr>
        <p:txBody>
          <a:bodyPr/>
          <a:lstStyle/>
          <a:p>
            <a:pPr marL="463550" lvl="1" indent="-349250" eaLnBrk="1" hangingPunct="1">
              <a:lnSpc>
                <a:spcPct val="250000"/>
              </a:lnSpc>
              <a:spcBef>
                <a:spcPts val="0"/>
              </a:spcBef>
              <a:buClr>
                <a:srgbClr val="003399"/>
              </a:buClr>
              <a:buFont typeface="Arial" pitchFamily="34" charset="0"/>
              <a:buChar char="•"/>
            </a:pPr>
            <a:r>
              <a:rPr lang="en-US" sz="1800"/>
              <a:t>ASME Constitution and By-Laws</a:t>
            </a:r>
          </a:p>
          <a:p>
            <a:pPr marL="465138" lvl="2" indent="0" eaLnBrk="1" hangingPunct="1">
              <a:spcBef>
                <a:spcPts val="0"/>
              </a:spcBef>
              <a:buClr>
                <a:srgbClr val="FFFFFF"/>
              </a:buClr>
              <a:buNone/>
            </a:pPr>
            <a:r>
              <a:rPr lang="en-US">
                <a:hlinkClick r:id="rId3"/>
              </a:rPr>
              <a:t>http://www.asme.org/about-asme/governance/asme-constitution-and-by-laws</a:t>
            </a:r>
            <a:r>
              <a:rPr lang="en-US"/>
              <a:t> </a:t>
            </a:r>
          </a:p>
          <a:p>
            <a:pPr marL="463550" lvl="1" indent="-349250" eaLnBrk="1" hangingPunct="1">
              <a:lnSpc>
                <a:spcPct val="250000"/>
              </a:lnSpc>
              <a:spcBef>
                <a:spcPts val="0"/>
              </a:spcBef>
              <a:buClr>
                <a:srgbClr val="003399"/>
              </a:buClr>
              <a:buFont typeface="Arial" pitchFamily="34" charset="0"/>
              <a:buChar char="•"/>
            </a:pPr>
            <a:r>
              <a:rPr lang="en-US" sz="1800"/>
              <a:t>Public Affairs and Outreach Sector Web Site</a:t>
            </a:r>
          </a:p>
          <a:p>
            <a:pPr marL="457200" lvl="1" indent="0" eaLnBrk="1" hangingPunct="1">
              <a:spcBef>
                <a:spcPts val="0"/>
              </a:spcBef>
              <a:buClr>
                <a:srgbClr val="003399"/>
              </a:buClr>
              <a:buNone/>
            </a:pPr>
            <a:r>
              <a:rPr lang="en-US" sz="1800">
                <a:hlinkClick r:id="rId4"/>
              </a:rPr>
              <a:t>https://www.asme.org/about-asme/governance/asme-sectors/public-affairs-outreach</a:t>
            </a:r>
            <a:r>
              <a:rPr lang="en-US" sz="1800"/>
              <a:t> </a:t>
            </a:r>
          </a:p>
          <a:p>
            <a:pPr marL="463550" lvl="1" indent="-349250" eaLnBrk="1" hangingPunct="1">
              <a:spcBef>
                <a:spcPts val="1200"/>
              </a:spcBef>
              <a:buClr>
                <a:srgbClr val="003399"/>
              </a:buClr>
              <a:buFont typeface="Arial" pitchFamily="34" charset="0"/>
              <a:buChar char="•"/>
            </a:pPr>
            <a:r>
              <a:rPr lang="en-US" sz="1800"/>
              <a:t>Technical and Engineering Communities Sector Website</a:t>
            </a:r>
          </a:p>
          <a:p>
            <a:pPr marL="509588" lvl="1" indent="0" eaLnBrk="1" hangingPunct="1">
              <a:spcBef>
                <a:spcPts val="1200"/>
              </a:spcBef>
              <a:buClr>
                <a:srgbClr val="003399"/>
              </a:buClr>
              <a:buNone/>
            </a:pPr>
            <a:r>
              <a:rPr lang="en-US" sz="1800">
                <a:solidFill>
                  <a:srgbClr val="00B050"/>
                </a:solidFill>
                <a:hlinkClick r:id="rId5"/>
              </a:rPr>
              <a:t>https://www.asme.org/get-involved/groups-sections-and-technical-divisions/technical-divisions/technical-and-engineering-communities-sector</a:t>
            </a:r>
            <a:r>
              <a:rPr lang="en-US" sz="1800">
                <a:solidFill>
                  <a:srgbClr val="00B050"/>
                </a:solidFill>
              </a:rPr>
              <a:t> </a:t>
            </a:r>
          </a:p>
          <a:p>
            <a:pPr marL="463550" lvl="1" indent="-349250" eaLnBrk="1" hangingPunct="1">
              <a:spcBef>
                <a:spcPts val="1200"/>
              </a:spcBef>
              <a:buClr>
                <a:srgbClr val="003399"/>
              </a:buClr>
              <a:buFont typeface="Arial" pitchFamily="34" charset="0"/>
              <a:buChar char="•"/>
            </a:pPr>
            <a:r>
              <a:rPr lang="en-US" sz="1800"/>
              <a:t>Student &amp; Early Career Development Sector Web Site</a:t>
            </a:r>
          </a:p>
          <a:p>
            <a:pPr marL="463550" lvl="2" indent="0" eaLnBrk="1" hangingPunct="1">
              <a:buClr>
                <a:srgbClr val="FFFFFF"/>
              </a:buClr>
              <a:buNone/>
            </a:pPr>
            <a:r>
              <a:rPr lang="en-US" sz="1600" u="sng">
                <a:solidFill>
                  <a:srgbClr val="00B050"/>
                </a:solidFill>
                <a:hlinkClick r:id="rId6"/>
              </a:rPr>
              <a:t>https://www.asme.org/asme-programs</a:t>
            </a:r>
            <a:r>
              <a:rPr lang="en-US" sz="1600" u="sng">
                <a:solidFill>
                  <a:srgbClr val="00B050"/>
                </a:solidFill>
              </a:rPr>
              <a:t> </a:t>
            </a:r>
          </a:p>
        </p:txBody>
      </p:sp>
      <p:sp>
        <p:nvSpPr>
          <p:cNvPr id="4" name="Footer Placeholder 3"/>
          <p:cNvSpPr>
            <a:spLocks noGrp="1"/>
          </p:cNvSpPr>
          <p:nvPr>
            <p:ph type="ftr" sz="quarter" idx="10"/>
          </p:nvPr>
        </p:nvSpPr>
        <p:spPr/>
        <p:txBody>
          <a:bodyPr/>
          <a:lstStyle/>
          <a:p>
            <a:pPr algn="ctr">
              <a:defRPr/>
            </a:pP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44507909-4A3F-4620-B4B8-8C240A7E68FE}" type="slidenum">
              <a:rPr lang="en-US"/>
              <a:pPr>
                <a:defRPr/>
              </a:pPr>
              <a:t>31</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8229600" cy="1143000"/>
          </a:xfrm>
        </p:spPr>
        <p:txBody>
          <a:bodyPr/>
          <a:lstStyle/>
          <a:p>
            <a:r>
              <a:rPr lang="en-US" b="1" dirty="0"/>
              <a:t>LEARNING OBJECTIVES</a:t>
            </a:r>
          </a:p>
        </p:txBody>
      </p:sp>
      <p:sp>
        <p:nvSpPr>
          <p:cNvPr id="3" name="Content Placeholder 2"/>
          <p:cNvSpPr>
            <a:spLocks noGrp="1"/>
          </p:cNvSpPr>
          <p:nvPr>
            <p:ph idx="1"/>
          </p:nvPr>
        </p:nvSpPr>
        <p:spPr>
          <a:xfrm>
            <a:off x="457200" y="1199297"/>
            <a:ext cx="8229600" cy="4459406"/>
          </a:xfrm>
        </p:spPr>
        <p:txBody>
          <a:bodyPr/>
          <a:lstStyle/>
          <a:p>
            <a:pPr marL="0" indent="0">
              <a:spcBef>
                <a:spcPts val="600"/>
              </a:spcBef>
              <a:spcAft>
                <a:spcPts val="1200"/>
              </a:spcAft>
              <a:buNone/>
            </a:pPr>
            <a:r>
              <a:rPr lang="en-US" dirty="0"/>
              <a:t>At the end of this module you will be able to:</a:t>
            </a:r>
          </a:p>
          <a:p>
            <a:pPr lvl="1">
              <a:spcBef>
                <a:spcPts val="600"/>
              </a:spcBef>
            </a:pPr>
            <a:r>
              <a:rPr lang="en-US" dirty="0"/>
              <a:t>Describe the organizational structure of ASME and its sectors</a:t>
            </a:r>
            <a:endParaRPr lang="en-US" dirty="0">
              <a:cs typeface="Arial"/>
            </a:endParaRPr>
          </a:p>
          <a:p>
            <a:pPr lvl="1">
              <a:spcBef>
                <a:spcPts val="600"/>
              </a:spcBef>
            </a:pPr>
            <a:r>
              <a:rPr lang="en-US" dirty="0"/>
              <a:t>Describe the organization of the Standards and Certification (S&amp;C) Sector</a:t>
            </a:r>
          </a:p>
          <a:p>
            <a:pPr lvl="1">
              <a:spcBef>
                <a:spcPts val="600"/>
              </a:spcBef>
            </a:pPr>
            <a:r>
              <a:rPr lang="en-US" dirty="0"/>
              <a:t>Identify the types of codes, standards or conformity assessment programs covered by each of the Supervisory Boards reporting to the Council on Standards and Certification</a:t>
            </a:r>
          </a:p>
          <a:p>
            <a:pPr lvl="1">
              <a:spcBef>
                <a:spcPts val="600"/>
              </a:spcBef>
            </a:pPr>
            <a:r>
              <a:rPr lang="en-US" dirty="0"/>
              <a:t>Understand the roles of ASME Learning and Development and ASME ST-LLC within the S&amp;C Sector</a:t>
            </a:r>
          </a:p>
          <a:p>
            <a:pPr lvl="1">
              <a:spcBef>
                <a:spcPts val="600"/>
              </a:spcBef>
            </a:pPr>
            <a:endParaRPr lang="en-US" sz="2400" dirty="0"/>
          </a:p>
        </p:txBody>
      </p:sp>
      <p:sp>
        <p:nvSpPr>
          <p:cNvPr id="6" name="Footer Placeholder 3"/>
          <p:cNvSpPr>
            <a:spLocks noGrp="1"/>
          </p:cNvSpPr>
          <p:nvPr>
            <p:ph type="ftr" sz="quarter" idx="10"/>
          </p:nvPr>
        </p:nvSpPr>
        <p:spPr/>
        <p:txBody>
          <a:bodyPr/>
          <a:lstStyle/>
          <a:p>
            <a:pPr algn="ctr"/>
            <a:r>
              <a:rPr lang="en-US"/>
              <a:t>ASME S&amp;C Training – Module B1. ASME Organizational  Structure</a:t>
            </a:r>
          </a:p>
        </p:txBody>
      </p:sp>
      <p:sp>
        <p:nvSpPr>
          <p:cNvPr id="5" name="Slide Number Placeholder 4"/>
          <p:cNvSpPr>
            <a:spLocks noGrp="1"/>
          </p:cNvSpPr>
          <p:nvPr>
            <p:ph type="sldNum" sz="quarter" idx="11"/>
          </p:nvPr>
        </p:nvSpPr>
        <p:spPr/>
        <p:txBody>
          <a:bodyPr/>
          <a:lstStyle/>
          <a:p>
            <a:fld id="{D3F1763C-13FC-4D0E-B2CB-E2A6F169EFEB}" type="slidenum">
              <a:rPr lang="en-US" smtClean="0"/>
              <a:pPr/>
              <a:t>3</a:t>
            </a:fld>
            <a:endParaRPr lang="en-US"/>
          </a:p>
        </p:txBody>
      </p:sp>
    </p:spTree>
    <p:extLst>
      <p:ext uri="{BB962C8B-B14F-4D97-AF65-F5344CB8AC3E}">
        <p14:creationId xmlns:p14="http://schemas.microsoft.com/office/powerpoint/2010/main" val="4219100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b="1" dirty="0"/>
              <a:t>ASME’s MISSION, VISION AND STRATEGIC PRIORITY</a:t>
            </a:r>
          </a:p>
        </p:txBody>
      </p:sp>
      <p:sp>
        <p:nvSpPr>
          <p:cNvPr id="3" name="Content Placeholder 2"/>
          <p:cNvSpPr>
            <a:spLocks noGrp="1"/>
          </p:cNvSpPr>
          <p:nvPr>
            <p:ph idx="1"/>
          </p:nvPr>
        </p:nvSpPr>
        <p:spPr>
          <a:xfrm>
            <a:off x="533400" y="1371600"/>
            <a:ext cx="8458200" cy="4525963"/>
          </a:xfrm>
        </p:spPr>
        <p:txBody>
          <a:bodyPr/>
          <a:lstStyle/>
          <a:p>
            <a:pPr eaLnBrk="1" hangingPunct="1"/>
            <a:r>
              <a:rPr lang="en-US" b="1" dirty="0"/>
              <a:t>Mission statement</a:t>
            </a:r>
            <a:endParaRPr lang="en-US" b="1" dirty="0">
              <a:solidFill>
                <a:srgbClr val="00B050"/>
              </a:solidFill>
            </a:endParaRPr>
          </a:p>
          <a:p>
            <a:pPr marL="463550" indent="0" eaLnBrk="1" hangingPunct="1">
              <a:buFontTx/>
              <a:buNone/>
            </a:pPr>
            <a:r>
              <a:rPr lang="en-US" sz="2000" dirty="0"/>
              <a:t>To advance engineering for the benefit of humanity</a:t>
            </a:r>
          </a:p>
          <a:p>
            <a:pPr eaLnBrk="1" hangingPunct="1"/>
            <a:r>
              <a:rPr lang="en-US" b="1" dirty="0"/>
              <a:t>Vision</a:t>
            </a:r>
          </a:p>
          <a:p>
            <a:pPr marL="457200" lvl="1" indent="0">
              <a:buNone/>
            </a:pPr>
            <a:r>
              <a:rPr lang="en-US" dirty="0"/>
              <a:t>To be the premier resource for the engineering community globally</a:t>
            </a:r>
          </a:p>
          <a:p>
            <a:pPr eaLnBrk="1" hangingPunct="1"/>
            <a:r>
              <a:rPr lang="en-US" b="1" dirty="0"/>
              <a:t>Five Strategic Technologies</a:t>
            </a:r>
            <a:endParaRPr lang="en-US" b="1" strike="sngStrike" dirty="0"/>
          </a:p>
          <a:p>
            <a:pPr lvl="1" eaLnBrk="1" hangingPunct="1"/>
            <a:r>
              <a:rPr lang="en-US" sz="1900" dirty="0"/>
              <a:t>Advanced Manufacturing (Additive Manufacturing, Industry 4.0, etc.)</a:t>
            </a:r>
            <a:endParaRPr lang="en-US" sz="1900" strike="sngStrike" dirty="0"/>
          </a:p>
          <a:p>
            <a:pPr lvl="1" eaLnBrk="1" hangingPunct="1"/>
            <a:r>
              <a:rPr lang="en-US" sz="1900" dirty="0"/>
              <a:t>Pressure Technology (Design, Materials, Inspection, Maintenance, etc.)</a:t>
            </a:r>
            <a:endParaRPr lang="en-US" sz="1900" strike="sngStrike" dirty="0"/>
          </a:p>
          <a:p>
            <a:pPr lvl="1" eaLnBrk="1" hangingPunct="1"/>
            <a:r>
              <a:rPr lang="en-US" sz="1900" dirty="0"/>
              <a:t>Robotics (Industrial Automation, UAVs Field, Mobile, Autonomous, etc.)</a:t>
            </a:r>
          </a:p>
          <a:p>
            <a:pPr lvl="1" eaLnBrk="1" hangingPunct="1"/>
            <a:r>
              <a:rPr lang="en-US" sz="1900" dirty="0"/>
              <a:t>Clean Energy (Solar, Wind, Biomass Storage, Nuclear, etc.)</a:t>
            </a:r>
          </a:p>
          <a:p>
            <a:pPr lvl="1" eaLnBrk="1" hangingPunct="1"/>
            <a:r>
              <a:rPr lang="en-US" sz="1900" dirty="0"/>
              <a:t>Bioengineering (Cellular Manufacturing, Tissue Engineering, etc.)</a:t>
            </a:r>
          </a:p>
        </p:txBody>
      </p:sp>
      <p:sp>
        <p:nvSpPr>
          <p:cNvPr id="4" name="Footer Placeholder 3"/>
          <p:cNvSpPr>
            <a:spLocks noGrp="1"/>
          </p:cNvSpPr>
          <p:nvPr>
            <p:ph type="ftr" sz="quarter" idx="10"/>
          </p:nvPr>
        </p:nvSpPr>
        <p:spPr/>
        <p:txBody>
          <a:bodyPr/>
          <a:lstStyle/>
          <a:p>
            <a:pPr algn="ct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E72449C7-5D5E-49C9-B243-608D90849B01}" type="slidenum">
              <a:rPr lang="en-US" smtClean="0"/>
              <a:pPr>
                <a:defRPr/>
              </a:pPr>
              <a:t>4</a:t>
            </a:fld>
            <a:endParaRPr lang="en-US"/>
          </a:p>
        </p:txBody>
      </p:sp>
    </p:spTree>
    <p:extLst>
      <p:ext uri="{BB962C8B-B14F-4D97-AF65-F5344CB8AC3E}">
        <p14:creationId xmlns:p14="http://schemas.microsoft.com/office/powerpoint/2010/main" val="1800368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530" y="134226"/>
            <a:ext cx="8229600" cy="1143000"/>
          </a:xfrm>
        </p:spPr>
        <p:txBody>
          <a:bodyPr/>
          <a:lstStyle/>
          <a:p>
            <a:r>
              <a:rPr lang="en-US" b="1" dirty="0"/>
              <a:t>ASME ORGANIZATIONAL STRUCTURE</a:t>
            </a:r>
          </a:p>
        </p:txBody>
      </p:sp>
      <p:sp>
        <p:nvSpPr>
          <p:cNvPr id="4" name="Footer Placeholder 3"/>
          <p:cNvSpPr>
            <a:spLocks noGrp="1"/>
          </p:cNvSpPr>
          <p:nvPr>
            <p:ph type="ftr" sz="quarter" idx="10"/>
          </p:nvPr>
        </p:nvSpPr>
        <p:spPr/>
        <p:txBody>
          <a:bodyPr/>
          <a:lstStyle/>
          <a:p>
            <a:pPr algn="ct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E72449C7-5D5E-49C9-B243-608D90849B01}" type="slidenum">
              <a:rPr lang="en-US" smtClean="0"/>
              <a:pPr>
                <a:defRPr/>
              </a:pPr>
              <a:t>5</a:t>
            </a:fld>
            <a:endParaRPr lang="en-US"/>
          </a:p>
        </p:txBody>
      </p:sp>
      <p:sp>
        <p:nvSpPr>
          <p:cNvPr id="7" name="Rectangle 3"/>
          <p:cNvSpPr>
            <a:spLocks noChangeArrowheads="1"/>
          </p:cNvSpPr>
          <p:nvPr/>
        </p:nvSpPr>
        <p:spPr bwMode="auto">
          <a:xfrm>
            <a:off x="446882" y="4032165"/>
            <a:ext cx="1544636" cy="990605"/>
          </a:xfrm>
          <a:prstGeom prst="rect">
            <a:avLst/>
          </a:prstGeom>
          <a:solidFill>
            <a:schemeClr val="bg1"/>
          </a:solidFill>
          <a:ln w="3175">
            <a:solidFill>
              <a:schemeClr val="accent2"/>
            </a:solidFill>
            <a:miter lim="800000"/>
            <a:headEnd/>
            <a:tailEnd/>
          </a:ln>
          <a:effectLst/>
        </p:spPr>
        <p:txBody>
          <a:bodyPr wrap="none" anchor="ctr"/>
          <a:lstStyle/>
          <a:p>
            <a:pPr algn="ctr"/>
            <a:r>
              <a:rPr lang="en-US" sz="1400" b="1">
                <a:solidFill>
                  <a:srgbClr val="003399"/>
                </a:solidFill>
                <a:latin typeface="Arial" charset="0"/>
              </a:rPr>
              <a:t>Public Affairs</a:t>
            </a:r>
          </a:p>
          <a:p>
            <a:pPr algn="ctr"/>
            <a:r>
              <a:rPr lang="en-US" sz="1400" b="1">
                <a:solidFill>
                  <a:srgbClr val="003399"/>
                </a:solidFill>
                <a:latin typeface="Arial" charset="0"/>
              </a:rPr>
              <a:t>and </a:t>
            </a:r>
          </a:p>
          <a:p>
            <a:pPr algn="ctr"/>
            <a:r>
              <a:rPr lang="en-US" sz="1400" b="1">
                <a:solidFill>
                  <a:srgbClr val="003399"/>
                </a:solidFill>
                <a:latin typeface="Arial" charset="0"/>
              </a:rPr>
              <a:t>Outreach Sector</a:t>
            </a:r>
          </a:p>
          <a:p>
            <a:pPr algn="ctr"/>
            <a:endParaRPr lang="en-US" sz="1400" b="1">
              <a:solidFill>
                <a:srgbClr val="003399"/>
              </a:solidFill>
              <a:latin typeface="Arial" charset="0"/>
            </a:endParaRPr>
          </a:p>
        </p:txBody>
      </p:sp>
      <p:sp>
        <p:nvSpPr>
          <p:cNvPr id="8" name="Rectangle 4"/>
          <p:cNvSpPr>
            <a:spLocks noChangeArrowheads="1"/>
          </p:cNvSpPr>
          <p:nvPr/>
        </p:nvSpPr>
        <p:spPr bwMode="auto">
          <a:xfrm>
            <a:off x="7124699" y="4025736"/>
            <a:ext cx="1600200" cy="990598"/>
          </a:xfrm>
          <a:prstGeom prst="rect">
            <a:avLst/>
          </a:prstGeom>
          <a:solidFill>
            <a:schemeClr val="bg1"/>
          </a:solidFill>
          <a:ln w="3175">
            <a:solidFill>
              <a:schemeClr val="accent2"/>
            </a:solidFill>
            <a:miter lim="800000"/>
            <a:headEnd/>
            <a:tailEnd/>
          </a:ln>
          <a:effectLst/>
        </p:spPr>
        <p:txBody>
          <a:bodyPr wrap="none" anchor="ctr"/>
          <a:lstStyle/>
          <a:p>
            <a:pPr algn="ctr"/>
            <a:r>
              <a:rPr lang="en-US" sz="1400" b="1">
                <a:solidFill>
                  <a:srgbClr val="003399"/>
                </a:solidFill>
                <a:latin typeface="Arial" charset="0"/>
              </a:rPr>
              <a:t>Standards</a:t>
            </a:r>
          </a:p>
          <a:p>
            <a:pPr algn="ctr"/>
            <a:r>
              <a:rPr lang="en-US" sz="1400" b="1">
                <a:solidFill>
                  <a:srgbClr val="003399"/>
                </a:solidFill>
                <a:latin typeface="Arial" charset="0"/>
              </a:rPr>
              <a:t>and Certification</a:t>
            </a:r>
          </a:p>
          <a:p>
            <a:pPr algn="ctr"/>
            <a:r>
              <a:rPr lang="en-US" sz="1400" b="1">
                <a:solidFill>
                  <a:srgbClr val="003399"/>
                </a:solidFill>
                <a:latin typeface="Arial" charset="0"/>
              </a:rPr>
              <a:t>Sector</a:t>
            </a:r>
          </a:p>
        </p:txBody>
      </p:sp>
      <p:sp>
        <p:nvSpPr>
          <p:cNvPr id="9" name="Rectangle 5"/>
          <p:cNvSpPr>
            <a:spLocks noChangeArrowheads="1"/>
          </p:cNvSpPr>
          <p:nvPr/>
        </p:nvSpPr>
        <p:spPr bwMode="auto">
          <a:xfrm>
            <a:off x="2174412" y="4025736"/>
            <a:ext cx="1544632" cy="1003464"/>
          </a:xfrm>
          <a:prstGeom prst="rect">
            <a:avLst/>
          </a:prstGeom>
          <a:solidFill>
            <a:schemeClr val="bg1"/>
          </a:solidFill>
          <a:ln w="3175">
            <a:solidFill>
              <a:schemeClr val="accent2"/>
            </a:solidFill>
            <a:miter lim="800000"/>
            <a:headEnd/>
            <a:tailEnd/>
          </a:ln>
          <a:effectLst/>
        </p:spPr>
        <p:txBody>
          <a:bodyPr wrap="none" anchor="ctr"/>
          <a:lstStyle/>
          <a:p>
            <a:pPr algn="ctr"/>
            <a:endParaRPr lang="en-US" sz="1400" b="1">
              <a:solidFill>
                <a:srgbClr val="003399"/>
              </a:solidFill>
              <a:latin typeface="Arial" charset="0"/>
            </a:endParaRPr>
          </a:p>
          <a:p>
            <a:pPr algn="ctr"/>
            <a:r>
              <a:rPr lang="en-US" sz="1400" b="1">
                <a:solidFill>
                  <a:srgbClr val="003399"/>
                </a:solidFill>
                <a:latin typeface="Arial" charset="0"/>
              </a:rPr>
              <a:t>Technical </a:t>
            </a:r>
          </a:p>
          <a:p>
            <a:pPr algn="ctr"/>
            <a:r>
              <a:rPr lang="en-US" sz="1400" b="1">
                <a:solidFill>
                  <a:srgbClr val="003399"/>
                </a:solidFill>
                <a:latin typeface="Arial" charset="0"/>
              </a:rPr>
              <a:t>and Engineering</a:t>
            </a:r>
          </a:p>
          <a:p>
            <a:pPr algn="ctr"/>
            <a:r>
              <a:rPr lang="en-US" sz="1400" b="1">
                <a:solidFill>
                  <a:srgbClr val="003399"/>
                </a:solidFill>
                <a:latin typeface="Arial" charset="0"/>
              </a:rPr>
              <a:t>Communities</a:t>
            </a:r>
          </a:p>
          <a:p>
            <a:pPr algn="ctr"/>
            <a:r>
              <a:rPr lang="en-US" sz="1400" b="1">
                <a:solidFill>
                  <a:srgbClr val="003399"/>
                </a:solidFill>
                <a:latin typeface="Arial" charset="0"/>
              </a:rPr>
              <a:t>Sector</a:t>
            </a:r>
          </a:p>
          <a:p>
            <a:pPr algn="ctr"/>
            <a:endParaRPr lang="en-US" sz="1400" b="1" strike="sngStrike">
              <a:solidFill>
                <a:srgbClr val="00B050"/>
              </a:solidFill>
              <a:latin typeface="Arial" charset="0"/>
            </a:endParaRPr>
          </a:p>
        </p:txBody>
      </p:sp>
      <p:sp>
        <p:nvSpPr>
          <p:cNvPr id="11" name="Rectangle 11"/>
          <p:cNvSpPr>
            <a:spLocks noChangeArrowheads="1"/>
          </p:cNvSpPr>
          <p:nvPr/>
        </p:nvSpPr>
        <p:spPr bwMode="auto">
          <a:xfrm>
            <a:off x="3074693" y="1905000"/>
            <a:ext cx="3089275" cy="865188"/>
          </a:xfrm>
          <a:prstGeom prst="rect">
            <a:avLst/>
          </a:prstGeom>
          <a:solidFill>
            <a:schemeClr val="bg1"/>
          </a:solidFill>
          <a:ln w="3175">
            <a:solidFill>
              <a:schemeClr val="accent2"/>
            </a:solidFill>
            <a:miter lim="800000"/>
            <a:headEnd/>
            <a:tailEnd/>
          </a:ln>
          <a:effectLst/>
        </p:spPr>
        <p:txBody>
          <a:bodyPr wrap="none" anchor="ctr"/>
          <a:lstStyle/>
          <a:p>
            <a:pPr algn="ctr"/>
            <a:r>
              <a:rPr lang="en-US" sz="2000" b="1">
                <a:solidFill>
                  <a:srgbClr val="003399"/>
                </a:solidFill>
                <a:latin typeface="Arial" charset="0"/>
              </a:rPr>
              <a:t>Board of Governors</a:t>
            </a:r>
          </a:p>
        </p:txBody>
      </p:sp>
      <p:cxnSp>
        <p:nvCxnSpPr>
          <p:cNvPr id="12" name="Elbow Connector 2"/>
          <p:cNvCxnSpPr>
            <a:cxnSpLocks noChangeShapeType="1"/>
            <a:stCxn id="11" idx="2"/>
            <a:endCxn id="9" idx="0"/>
          </p:cNvCxnSpPr>
          <p:nvPr/>
        </p:nvCxnSpPr>
        <p:spPr bwMode="auto">
          <a:xfrm rot="5400000">
            <a:off x="3155256" y="2561661"/>
            <a:ext cx="1255548" cy="1672603"/>
          </a:xfrm>
          <a:prstGeom prst="bentConnector3">
            <a:avLst>
              <a:gd name="adj1" fmla="val 50000"/>
            </a:avLst>
          </a:prstGeom>
          <a:noFill/>
          <a:ln w="3175" algn="ctr">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Elbow Connector 6"/>
          <p:cNvCxnSpPr>
            <a:cxnSpLocks noChangeShapeType="1"/>
            <a:stCxn id="11" idx="2"/>
            <a:endCxn id="7" idx="0"/>
          </p:cNvCxnSpPr>
          <p:nvPr/>
        </p:nvCxnSpPr>
        <p:spPr bwMode="auto">
          <a:xfrm rot="5400000">
            <a:off x="2288278" y="1701111"/>
            <a:ext cx="1261977" cy="3400131"/>
          </a:xfrm>
          <a:prstGeom prst="bentConnector3">
            <a:avLst>
              <a:gd name="adj1" fmla="val 50000"/>
            </a:avLst>
          </a:prstGeom>
          <a:noFill/>
          <a:ln w="3175" algn="ctr">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Elbow Connector 9"/>
          <p:cNvCxnSpPr>
            <a:cxnSpLocks noChangeShapeType="1"/>
            <a:stCxn id="11" idx="2"/>
            <a:endCxn id="8" idx="0"/>
          </p:cNvCxnSpPr>
          <p:nvPr/>
        </p:nvCxnSpPr>
        <p:spPr bwMode="auto">
          <a:xfrm rot="16200000" flipH="1">
            <a:off x="5644291" y="1745228"/>
            <a:ext cx="1255548" cy="3305468"/>
          </a:xfrm>
          <a:prstGeom prst="bentConnector3">
            <a:avLst>
              <a:gd name="adj1" fmla="val 50000"/>
            </a:avLst>
          </a:prstGeom>
          <a:noFill/>
          <a:ln w="3175" algn="ctr">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 name="Rectangle 5"/>
          <p:cNvSpPr>
            <a:spLocks noChangeArrowheads="1"/>
          </p:cNvSpPr>
          <p:nvPr/>
        </p:nvSpPr>
        <p:spPr bwMode="auto">
          <a:xfrm>
            <a:off x="3933530" y="4038602"/>
            <a:ext cx="1371600" cy="990598"/>
          </a:xfrm>
          <a:prstGeom prst="rect">
            <a:avLst/>
          </a:prstGeom>
          <a:solidFill>
            <a:schemeClr val="bg1"/>
          </a:solidFill>
          <a:ln w="3175">
            <a:solidFill>
              <a:schemeClr val="accent2"/>
            </a:solidFill>
            <a:miter lim="800000"/>
            <a:headEnd/>
            <a:tailEnd/>
          </a:ln>
          <a:effectLst/>
        </p:spPr>
        <p:txBody>
          <a:bodyPr wrap="none" anchor="ctr"/>
          <a:lstStyle/>
          <a:p>
            <a:pPr algn="ctr"/>
            <a:r>
              <a:rPr lang="en-US" sz="1400" b="1">
                <a:solidFill>
                  <a:srgbClr val="003399"/>
                </a:solidFill>
                <a:latin typeface="Arial" charset="0"/>
              </a:rPr>
              <a:t>Student and </a:t>
            </a:r>
          </a:p>
          <a:p>
            <a:pPr algn="ctr"/>
            <a:r>
              <a:rPr lang="en-US" sz="1400" b="1">
                <a:solidFill>
                  <a:srgbClr val="003399"/>
                </a:solidFill>
                <a:latin typeface="Arial" charset="0"/>
              </a:rPr>
              <a:t>Early Career </a:t>
            </a:r>
          </a:p>
          <a:p>
            <a:pPr algn="ctr"/>
            <a:r>
              <a:rPr lang="en-US" sz="1400" b="1">
                <a:solidFill>
                  <a:srgbClr val="003399"/>
                </a:solidFill>
                <a:latin typeface="Arial" charset="0"/>
              </a:rPr>
              <a:t>Development</a:t>
            </a:r>
          </a:p>
          <a:p>
            <a:pPr algn="ctr"/>
            <a:r>
              <a:rPr lang="en-US" sz="1400" b="1">
                <a:solidFill>
                  <a:srgbClr val="003399"/>
                </a:solidFill>
                <a:latin typeface="Arial" charset="0"/>
              </a:rPr>
              <a:t>Sector</a:t>
            </a:r>
          </a:p>
        </p:txBody>
      </p:sp>
      <p:cxnSp>
        <p:nvCxnSpPr>
          <p:cNvPr id="17" name="Elbow Connector 2"/>
          <p:cNvCxnSpPr>
            <a:cxnSpLocks noChangeShapeType="1"/>
            <a:stCxn id="11" idx="2"/>
            <a:endCxn id="16" idx="0"/>
          </p:cNvCxnSpPr>
          <p:nvPr/>
        </p:nvCxnSpPr>
        <p:spPr bwMode="auto">
          <a:xfrm rot="5400000">
            <a:off x="3985124" y="3404395"/>
            <a:ext cx="1268414" cy="1"/>
          </a:xfrm>
          <a:prstGeom prst="bentConnector3">
            <a:avLst>
              <a:gd name="adj1" fmla="val 50000"/>
            </a:avLst>
          </a:prstGeom>
          <a:noFill/>
          <a:ln w="3175" algn="ctr">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1" name="Rectangle 4">
            <a:extLst>
              <a:ext uri="{FF2B5EF4-FFF2-40B4-BE49-F238E27FC236}">
                <a16:creationId xmlns:a16="http://schemas.microsoft.com/office/drawing/2014/main" id="{0AC6C153-0CE9-88E2-2C6E-851258C37A9C}"/>
              </a:ext>
            </a:extLst>
          </p:cNvPr>
          <p:cNvSpPr>
            <a:spLocks noChangeArrowheads="1"/>
          </p:cNvSpPr>
          <p:nvPr/>
        </p:nvSpPr>
        <p:spPr bwMode="auto">
          <a:xfrm>
            <a:off x="5538613" y="4038602"/>
            <a:ext cx="1430975" cy="990598"/>
          </a:xfrm>
          <a:prstGeom prst="rect">
            <a:avLst/>
          </a:prstGeom>
          <a:solidFill>
            <a:schemeClr val="bg1"/>
          </a:solidFill>
          <a:ln w="3175">
            <a:solidFill>
              <a:schemeClr val="accent2"/>
            </a:solidFill>
            <a:miter lim="800000"/>
            <a:headEnd/>
            <a:tailEnd/>
          </a:ln>
          <a:effectLst/>
        </p:spPr>
        <p:txBody>
          <a:bodyPr wrap="none" anchor="ctr"/>
          <a:lstStyle/>
          <a:p>
            <a:pPr algn="ctr"/>
            <a:r>
              <a:rPr lang="en-US" sz="1400" b="1">
                <a:solidFill>
                  <a:srgbClr val="003399"/>
                </a:solidFill>
                <a:latin typeface="Arial" charset="0"/>
              </a:rPr>
              <a:t>Section </a:t>
            </a:r>
          </a:p>
          <a:p>
            <a:pPr algn="ctr"/>
            <a:r>
              <a:rPr lang="en-US" sz="1400" b="1">
                <a:solidFill>
                  <a:srgbClr val="003399"/>
                </a:solidFill>
                <a:latin typeface="Arial" charset="0"/>
              </a:rPr>
              <a:t>Engagement</a:t>
            </a:r>
          </a:p>
          <a:p>
            <a:pPr algn="ctr"/>
            <a:r>
              <a:rPr lang="en-US" sz="1400" b="1">
                <a:solidFill>
                  <a:srgbClr val="003399"/>
                </a:solidFill>
                <a:latin typeface="Arial" charset="0"/>
              </a:rPr>
              <a:t>Sector</a:t>
            </a:r>
          </a:p>
        </p:txBody>
      </p:sp>
      <p:cxnSp>
        <p:nvCxnSpPr>
          <p:cNvPr id="41" name="Straight Connector 40">
            <a:extLst>
              <a:ext uri="{FF2B5EF4-FFF2-40B4-BE49-F238E27FC236}">
                <a16:creationId xmlns:a16="http://schemas.microsoft.com/office/drawing/2014/main" id="{EB9D0F55-6977-5D93-9EA2-58BFF4183FCD}"/>
              </a:ext>
            </a:extLst>
          </p:cNvPr>
          <p:cNvCxnSpPr>
            <a:cxnSpLocks/>
          </p:cNvCxnSpPr>
          <p:nvPr/>
        </p:nvCxnSpPr>
        <p:spPr>
          <a:xfrm>
            <a:off x="6248400" y="3416134"/>
            <a:ext cx="0" cy="609602"/>
          </a:xfrm>
          <a:prstGeom prst="line">
            <a:avLst/>
          </a:prstGeom>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800368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0"/>
            <a:ext cx="8229600" cy="1066800"/>
          </a:xfrm>
        </p:spPr>
        <p:txBody>
          <a:bodyPr/>
          <a:lstStyle/>
          <a:p>
            <a:r>
              <a:rPr lang="en-US" b="1" dirty="0"/>
              <a:t>BOARD OF GOVERNORS</a:t>
            </a:r>
          </a:p>
        </p:txBody>
      </p:sp>
      <p:sp>
        <p:nvSpPr>
          <p:cNvPr id="3" name="Content Placeholder 2"/>
          <p:cNvSpPr>
            <a:spLocks noGrp="1"/>
          </p:cNvSpPr>
          <p:nvPr>
            <p:ph idx="1"/>
          </p:nvPr>
        </p:nvSpPr>
        <p:spPr>
          <a:xfrm>
            <a:off x="571500" y="1166018"/>
            <a:ext cx="8458200" cy="4525963"/>
          </a:xfrm>
        </p:spPr>
        <p:txBody>
          <a:bodyPr/>
          <a:lstStyle/>
          <a:p>
            <a:pPr eaLnBrk="1" hangingPunct="1">
              <a:buFont typeface="Arial" pitchFamily="34" charset="0"/>
              <a:buChar char="•"/>
            </a:pPr>
            <a:r>
              <a:rPr lang="en-US" dirty="0"/>
              <a:t>Develops overall policy for the Society</a:t>
            </a:r>
          </a:p>
          <a:p>
            <a:pPr eaLnBrk="1" hangingPunct="1">
              <a:buFont typeface="Arial" pitchFamily="34" charset="0"/>
              <a:buChar char="•"/>
            </a:pPr>
            <a:r>
              <a:rPr lang="en-US" dirty="0"/>
              <a:t>Delegates responsibility to subsidiary bodies to ensure fulfillment of ASME’s mission</a:t>
            </a:r>
          </a:p>
          <a:p>
            <a:pPr eaLnBrk="1" hangingPunct="1">
              <a:buFont typeface="Arial" pitchFamily="34" charset="0"/>
              <a:buChar char="•"/>
            </a:pPr>
            <a:r>
              <a:rPr lang="en-US" dirty="0"/>
              <a:t>Members</a:t>
            </a:r>
          </a:p>
          <a:p>
            <a:pPr lvl="1" eaLnBrk="1" hangingPunct="1">
              <a:buFont typeface="Arial" pitchFamily="34" charset="0"/>
              <a:buChar char="–"/>
            </a:pPr>
            <a:r>
              <a:rPr lang="en-US" dirty="0"/>
              <a:t>President</a:t>
            </a:r>
          </a:p>
          <a:p>
            <a:pPr lvl="1" eaLnBrk="1" hangingPunct="1">
              <a:buFont typeface="Arial" pitchFamily="34" charset="0"/>
              <a:buChar char="–"/>
            </a:pPr>
            <a:r>
              <a:rPr lang="en-US" dirty="0"/>
              <a:t>President-elect</a:t>
            </a:r>
          </a:p>
          <a:p>
            <a:pPr lvl="1" eaLnBrk="1" hangingPunct="1">
              <a:buFont typeface="Arial" pitchFamily="34" charset="0"/>
              <a:buChar char="–"/>
            </a:pPr>
            <a:r>
              <a:rPr lang="en-US" dirty="0"/>
              <a:t>Immediate past President</a:t>
            </a:r>
          </a:p>
          <a:p>
            <a:pPr lvl="1" eaLnBrk="1" hangingPunct="1">
              <a:buFont typeface="Arial" pitchFamily="34" charset="0"/>
              <a:buChar char="–"/>
            </a:pPr>
            <a:r>
              <a:rPr lang="en-US" dirty="0"/>
              <a:t>Nine governors (staggered three-year terms)</a:t>
            </a:r>
          </a:p>
          <a:p>
            <a:pPr lvl="1" eaLnBrk="1" hangingPunct="1">
              <a:buFont typeface="Arial" pitchFamily="34" charset="0"/>
              <a:buChar char="–"/>
            </a:pPr>
            <a:r>
              <a:rPr lang="en-US" dirty="0"/>
              <a:t>Executive Director (non-voting)</a:t>
            </a:r>
          </a:p>
        </p:txBody>
      </p:sp>
      <p:sp>
        <p:nvSpPr>
          <p:cNvPr id="4" name="Footer Placeholder 3"/>
          <p:cNvSpPr>
            <a:spLocks noGrp="1"/>
          </p:cNvSpPr>
          <p:nvPr>
            <p:ph type="ftr" sz="quarter" idx="10"/>
          </p:nvPr>
        </p:nvSpPr>
        <p:spPr/>
        <p:txBody>
          <a:bodyPr/>
          <a:lstStyle/>
          <a:p>
            <a:pPr algn="ct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E72449C7-5D5E-49C9-B243-608D90849B01}" type="slidenum">
              <a:rPr lang="en-US" smtClean="0"/>
              <a:pPr>
                <a:defRPr/>
              </a:pPr>
              <a:t>6</a:t>
            </a:fld>
            <a:endParaRPr lang="en-US"/>
          </a:p>
        </p:txBody>
      </p:sp>
    </p:spTree>
    <p:extLst>
      <p:ext uri="{BB962C8B-B14F-4D97-AF65-F5344CB8AC3E}">
        <p14:creationId xmlns:p14="http://schemas.microsoft.com/office/powerpoint/2010/main" val="199788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701"/>
            <a:ext cx="8229600" cy="1116419"/>
          </a:xfrm>
        </p:spPr>
        <p:txBody>
          <a:bodyPr/>
          <a:lstStyle/>
          <a:p>
            <a:r>
              <a:rPr lang="en-US" b="1" dirty="0"/>
              <a:t>ASME SECTORS</a:t>
            </a:r>
          </a:p>
        </p:txBody>
      </p:sp>
      <p:sp>
        <p:nvSpPr>
          <p:cNvPr id="3" name="Content Placeholder 2"/>
          <p:cNvSpPr>
            <a:spLocks noGrp="1"/>
          </p:cNvSpPr>
          <p:nvPr>
            <p:ph idx="1"/>
          </p:nvPr>
        </p:nvSpPr>
        <p:spPr>
          <a:xfrm>
            <a:off x="533400" y="1051718"/>
            <a:ext cx="8458200" cy="4754563"/>
          </a:xfrm>
        </p:spPr>
        <p:txBody>
          <a:bodyPr/>
          <a:lstStyle/>
          <a:p>
            <a:pPr marL="0" indent="0">
              <a:spcBef>
                <a:spcPts val="1200"/>
              </a:spcBef>
              <a:buClr>
                <a:schemeClr val="accent2"/>
              </a:buClr>
              <a:buNone/>
            </a:pPr>
            <a:r>
              <a:rPr lang="en-US" b="1" dirty="0"/>
              <a:t>Public Affairs and Outreach (PAO)</a:t>
            </a:r>
          </a:p>
          <a:p>
            <a:pPr lvl="1">
              <a:buClr>
                <a:schemeClr val="accent2"/>
              </a:buClr>
              <a:buFont typeface="Arial" pitchFamily="34" charset="0"/>
              <a:buChar char="–"/>
            </a:pPr>
            <a:r>
              <a:rPr lang="en-US" dirty="0"/>
              <a:t>Mission is to expand global awareness, knowledge, and application of engineering and technology through education, outreach, and advocacy with the public, industry, academia, and government. </a:t>
            </a:r>
            <a:endParaRPr lang="en-US" sz="2200" dirty="0"/>
          </a:p>
          <a:p>
            <a:pPr lvl="1">
              <a:buClr>
                <a:schemeClr val="accent2"/>
              </a:buClr>
              <a:buFont typeface="Arial" pitchFamily="34" charset="0"/>
              <a:buChar char="–"/>
            </a:pPr>
            <a:r>
              <a:rPr lang="en-US" dirty="0"/>
              <a:t>Boards and Committees:</a:t>
            </a:r>
          </a:p>
          <a:p>
            <a:pPr lvl="2">
              <a:buClr>
                <a:schemeClr val="accent2"/>
              </a:buClr>
              <a:buFont typeface="Arial" pitchFamily="34" charset="0"/>
              <a:buChar char="–"/>
            </a:pPr>
            <a:r>
              <a:rPr lang="en-US" dirty="0"/>
              <a:t>Committee on Government Relations</a:t>
            </a:r>
          </a:p>
          <a:p>
            <a:pPr lvl="2">
              <a:buClr>
                <a:schemeClr val="accent2"/>
              </a:buClr>
              <a:buFont typeface="Arial" pitchFamily="34" charset="0"/>
              <a:buChar char="–"/>
            </a:pPr>
            <a:r>
              <a:rPr lang="en-US" dirty="0"/>
              <a:t>Committee on Engineering for Sustainable Development (ESD)</a:t>
            </a:r>
          </a:p>
          <a:p>
            <a:pPr lvl="2">
              <a:buClr>
                <a:schemeClr val="accent2"/>
              </a:buClr>
              <a:buFont typeface="Arial" pitchFamily="34" charset="0"/>
              <a:buChar char="–"/>
            </a:pPr>
            <a:r>
              <a:rPr lang="en-US" dirty="0"/>
              <a:t>Committee on Engineering Education</a:t>
            </a:r>
          </a:p>
          <a:p>
            <a:pPr lvl="2">
              <a:buClr>
                <a:schemeClr val="accent2"/>
              </a:buClr>
              <a:buFont typeface="Arial" pitchFamily="34" charset="0"/>
              <a:buChar char="–"/>
            </a:pPr>
            <a:r>
              <a:rPr lang="en-US" dirty="0"/>
              <a:t>Pre-College Education Committee</a:t>
            </a:r>
          </a:p>
          <a:p>
            <a:pPr lvl="2">
              <a:buClr>
                <a:schemeClr val="accent2"/>
              </a:buClr>
              <a:buFont typeface="Arial" pitchFamily="34" charset="0"/>
              <a:buChar char="–"/>
            </a:pPr>
            <a:endParaRPr lang="en-US" u="sng" dirty="0"/>
          </a:p>
        </p:txBody>
      </p:sp>
      <p:sp>
        <p:nvSpPr>
          <p:cNvPr id="4" name="Footer Placeholder 3"/>
          <p:cNvSpPr>
            <a:spLocks noGrp="1"/>
          </p:cNvSpPr>
          <p:nvPr>
            <p:ph type="ftr" sz="quarter" idx="10"/>
          </p:nvPr>
        </p:nvSpPr>
        <p:spPr/>
        <p:txBody>
          <a:bodyPr/>
          <a:lstStyle/>
          <a:p>
            <a:pPr algn="ct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E72449C7-5D5E-49C9-B243-608D90849B01}" type="slidenum">
              <a:rPr lang="en-US" smtClean="0"/>
              <a:pPr>
                <a:defRPr/>
              </a:pPr>
              <a:t>7</a:t>
            </a:fld>
            <a:endParaRPr lang="en-US"/>
          </a:p>
        </p:txBody>
      </p:sp>
    </p:spTree>
    <p:extLst>
      <p:ext uri="{BB962C8B-B14F-4D97-AF65-F5344CB8AC3E}">
        <p14:creationId xmlns:p14="http://schemas.microsoft.com/office/powerpoint/2010/main" val="199788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340" y="228600"/>
            <a:ext cx="8229600" cy="571500"/>
          </a:xfrm>
        </p:spPr>
        <p:txBody>
          <a:bodyPr/>
          <a:lstStyle/>
          <a:p>
            <a:r>
              <a:rPr lang="en-US" b="1" dirty="0"/>
              <a:t>ASME SECTORS</a:t>
            </a:r>
          </a:p>
        </p:txBody>
      </p:sp>
      <p:sp>
        <p:nvSpPr>
          <p:cNvPr id="3" name="Content Placeholder 2"/>
          <p:cNvSpPr>
            <a:spLocks noGrp="1"/>
          </p:cNvSpPr>
          <p:nvPr>
            <p:ph idx="1"/>
          </p:nvPr>
        </p:nvSpPr>
        <p:spPr>
          <a:xfrm>
            <a:off x="455428" y="1066800"/>
            <a:ext cx="8458200" cy="6910277"/>
          </a:xfrm>
        </p:spPr>
        <p:txBody>
          <a:bodyPr/>
          <a:lstStyle/>
          <a:p>
            <a:pPr marL="4763" lvl="1" indent="0" eaLnBrk="1" hangingPunct="1">
              <a:buNone/>
            </a:pPr>
            <a:r>
              <a:rPr lang="en-US" sz="2400" b="1" dirty="0"/>
              <a:t>Technical and Engineering Communities (TEC)</a:t>
            </a:r>
            <a:endParaRPr lang="en-US" sz="2400" b="1" strike="sngStrike" dirty="0"/>
          </a:p>
          <a:p>
            <a:pPr lvl="1" eaLnBrk="1" hangingPunct="1"/>
            <a:r>
              <a:rPr lang="en-US" dirty="0"/>
              <a:t>Aims to advance engineering, deliver content, and provide growth opportunities to our multifaceted community of engineers.</a:t>
            </a:r>
          </a:p>
          <a:p>
            <a:pPr lvl="1" eaLnBrk="1" hangingPunct="1"/>
            <a:r>
              <a:rPr lang="en-US" dirty="0"/>
              <a:t>Technical Divisions</a:t>
            </a:r>
          </a:p>
          <a:p>
            <a:pPr lvl="2" eaLnBrk="1" hangingPunct="1"/>
            <a:r>
              <a:rPr lang="en-US" dirty="0"/>
              <a:t>Collaborative community of peers – ASME members select 5 when they join</a:t>
            </a:r>
          </a:p>
          <a:p>
            <a:pPr lvl="1" eaLnBrk="1" hangingPunct="1"/>
            <a:r>
              <a:rPr lang="en-US" dirty="0"/>
              <a:t>Leadership &amp; Volunteer Opportunities</a:t>
            </a:r>
          </a:p>
          <a:p>
            <a:pPr lvl="1" eaLnBrk="1" hangingPunct="1"/>
            <a:r>
              <a:rPr lang="en-US" dirty="0"/>
              <a:t>Student &amp; Early Career Activities</a:t>
            </a:r>
          </a:p>
          <a:p>
            <a:pPr lvl="1" eaLnBrk="1" hangingPunct="1"/>
            <a:r>
              <a:rPr lang="en-US" dirty="0"/>
              <a:t>Networking and Career Development</a:t>
            </a:r>
          </a:p>
          <a:p>
            <a:pPr lvl="1" eaLnBrk="1" hangingPunct="1"/>
            <a:r>
              <a:rPr lang="en-US" dirty="0"/>
              <a:t>Technical Conferences</a:t>
            </a:r>
          </a:p>
          <a:p>
            <a:pPr lvl="1" eaLnBrk="1" hangingPunct="1"/>
            <a:r>
              <a:rPr lang="en-US" dirty="0"/>
              <a:t>Technical Publications (conference papers and journals)</a:t>
            </a:r>
          </a:p>
        </p:txBody>
      </p:sp>
      <p:sp>
        <p:nvSpPr>
          <p:cNvPr id="4" name="Footer Placeholder 3"/>
          <p:cNvSpPr>
            <a:spLocks noGrp="1"/>
          </p:cNvSpPr>
          <p:nvPr>
            <p:ph type="ftr" sz="quarter" idx="10"/>
          </p:nvPr>
        </p:nvSpPr>
        <p:spPr/>
        <p:txBody>
          <a:bodyPr/>
          <a:lstStyle/>
          <a:p>
            <a:pPr algn="ctr"/>
            <a:r>
              <a:rPr lang="en-US"/>
              <a:t>ASME S&amp;C Training – Module B1. ASME Organizational  Structure</a:t>
            </a:r>
          </a:p>
        </p:txBody>
      </p:sp>
      <p:sp>
        <p:nvSpPr>
          <p:cNvPr id="5" name="Slide Number Placeholder 4"/>
          <p:cNvSpPr>
            <a:spLocks noGrp="1"/>
          </p:cNvSpPr>
          <p:nvPr>
            <p:ph type="sldNum" sz="quarter" idx="11"/>
          </p:nvPr>
        </p:nvSpPr>
        <p:spPr/>
        <p:txBody>
          <a:bodyPr/>
          <a:lstStyle/>
          <a:p>
            <a:pPr>
              <a:defRPr/>
            </a:pPr>
            <a:fld id="{E72449C7-5D5E-49C9-B243-608D90849B01}" type="slidenum">
              <a:rPr lang="en-US" smtClean="0"/>
              <a:pPr>
                <a:defRPr/>
              </a:pPr>
              <a:t>8</a:t>
            </a:fld>
            <a:endParaRPr lang="en-US"/>
          </a:p>
        </p:txBody>
      </p:sp>
    </p:spTree>
    <p:extLst>
      <p:ext uri="{BB962C8B-B14F-4D97-AF65-F5344CB8AC3E}">
        <p14:creationId xmlns:p14="http://schemas.microsoft.com/office/powerpoint/2010/main" val="28642793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DOCUME~1\nyej\LOCALS~1\Temp\articulate\presenter\imgtemp\TSBJkxyJ_files\slide0001_image001.png"/>
</p:tagLst>
</file>

<file path=ppt/tags/tag2.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DOCUME~1\nyej\LOCALS~1\Temp\articulate\presenter\imgtemp\TSBJkxyJ_files\slide0001_image001.png"/>
</p:tagLst>
</file>

<file path=ppt/tags/tag3.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DOCUME~1\nyej\LOCALS~1\Temp\articulate\presenter\imgtemp\TSBJkxyJ_files\slide0001_image001.png"/>
</p:tagLst>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012 Theme1">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E9B01ABEBE31A458A6D45E5B60F7637" ma:contentTypeVersion="16" ma:contentTypeDescription="Create a new document." ma:contentTypeScope="" ma:versionID="e135f878db8f8b12247d7562679f0d0a">
  <xsd:schema xmlns:xsd="http://www.w3.org/2001/XMLSchema" xmlns:xs="http://www.w3.org/2001/XMLSchema" xmlns:p="http://schemas.microsoft.com/office/2006/metadata/properties" xmlns:ns2="5255d7de-6481-42d5-b313-de1eee68472c" xmlns:ns3="47417a7b-fc3a-4317-9477-0b74d20f82c8" targetNamespace="http://schemas.microsoft.com/office/2006/metadata/properties" ma:root="true" ma:fieldsID="a8bea5b6ebf7e358e97de90db43d3c3d" ns2:_="" ns3:_="">
    <xsd:import namespace="5255d7de-6481-42d5-b313-de1eee68472c"/>
    <xsd:import namespace="47417a7b-fc3a-4317-9477-0b74d20f82c8"/>
    <xsd:element name="properties">
      <xsd:complexType>
        <xsd:sequence>
          <xsd:element name="documentManagement">
            <xsd:complexType>
              <xsd:all>
                <xsd:element ref="ns2:MediaServiceMetadata" minOccurs="0"/>
                <xsd:element ref="ns2:MediaServiceFastMetadata" minOccurs="0"/>
                <xsd:element ref="ns2:MediaServiceEventHashCode" minOccurs="0"/>
                <xsd:element ref="ns2:MediaServiceGenerationTime"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SearchPropertie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55d7de-6481-42d5-b313-de1eee6847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1f1287a5-1bef-4e99-ba2b-767c7ce7c34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DateTaken" ma:index="22" nillable="true" ma:displayName="MediaServiceDateTaken" ma:hidden="true" ma:indexed="true" ma:internalName="MediaServiceDateTake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7417a7b-fc3a-4317-9477-0b74d20f82c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c480a50b-61c4-4b67-a833-a69a5396c492}" ma:internalName="TaxCatchAll" ma:showField="CatchAllData" ma:web="47417a7b-fc3a-4317-9477-0b74d20f82c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47417a7b-fc3a-4317-9477-0b74d20f82c8" xsi:nil="true"/>
    <lcf76f155ced4ddcb4097134ff3c332f xmlns="5255d7de-6481-42d5-b313-de1eee68472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976FD11-F54A-4248-9FE9-2B01D523F5DF}">
  <ds:schemaRefs>
    <ds:schemaRef ds:uri="http://schemas.microsoft.com/sharepoint/v3/contenttype/forms"/>
  </ds:schemaRefs>
</ds:datastoreItem>
</file>

<file path=customXml/itemProps2.xml><?xml version="1.0" encoding="utf-8"?>
<ds:datastoreItem xmlns:ds="http://schemas.openxmlformats.org/officeDocument/2006/customXml" ds:itemID="{C2406586-CCCF-4FB2-8DBB-F32598C45BF1}">
  <ds:schemaRefs>
    <ds:schemaRef ds:uri="47417a7b-fc3a-4317-9477-0b74d20f82c8"/>
    <ds:schemaRef ds:uri="5255d7de-6481-42d5-b313-de1eee68472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6F1F15E-78BF-46A4-9EE3-CD6D241651FE}">
  <ds:schemaRefs>
    <ds:schemaRef ds:uri="5255d7de-6481-42d5-b313-de1eee68472c"/>
    <ds:schemaRef ds:uri="http://schemas.openxmlformats.org/package/2006/metadata/core-properties"/>
    <ds:schemaRef ds:uri="http://www.w3.org/XML/1998/namespace"/>
    <ds:schemaRef ds:uri="http://schemas.microsoft.com/office/2006/documentManagement/types"/>
    <ds:schemaRef ds:uri="http://purl.org/dc/dcmitype/"/>
    <ds:schemaRef ds:uri="http://purl.org/dc/elements/1.1/"/>
    <ds:schemaRef ds:uri="http://schemas.microsoft.com/office/infopath/2007/PartnerControls"/>
    <ds:schemaRef ds:uri="47417a7b-fc3a-4317-9477-0b74d20f82c8"/>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123</TotalTime>
  <Words>5061</Words>
  <Application>Microsoft Office PowerPoint</Application>
  <PresentationFormat>On-screen Show (4:3)</PresentationFormat>
  <Paragraphs>554</Paragraphs>
  <Slides>32</Slides>
  <Notes>32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32</vt:i4>
      </vt:variant>
    </vt:vector>
  </HeadingPairs>
  <TitlesOfParts>
    <vt:vector size="39" baseType="lpstr">
      <vt:lpstr>Arial</vt:lpstr>
      <vt:lpstr>Calibri</vt:lpstr>
      <vt:lpstr>Tahoma</vt:lpstr>
      <vt:lpstr>Times</vt:lpstr>
      <vt:lpstr>Times New Roman</vt:lpstr>
      <vt:lpstr>Custom Design</vt:lpstr>
      <vt:lpstr>2012 Theme1</vt:lpstr>
      <vt:lpstr>Standards and Certification Training </vt:lpstr>
      <vt:lpstr>UPDATES</vt:lpstr>
      <vt:lpstr>MODULE B COURSE OUTLINE</vt:lpstr>
      <vt:lpstr>LEARNING OBJECTIVES</vt:lpstr>
      <vt:lpstr>ASME’s MISSION, VISION AND STRATEGIC PRIORITY</vt:lpstr>
      <vt:lpstr>ASME ORGANIZATIONAL STRUCTURE</vt:lpstr>
      <vt:lpstr>BOARD OF GOVERNORS</vt:lpstr>
      <vt:lpstr>ASME SECTORS</vt:lpstr>
      <vt:lpstr>ASME SECTORS</vt:lpstr>
      <vt:lpstr>ASME SECTORS</vt:lpstr>
      <vt:lpstr>ASME SECTORS</vt:lpstr>
      <vt:lpstr>STANDARDS AND CERTIFICATION SECTOR</vt:lpstr>
      <vt:lpstr>STANDARDS AND CERTIFICATION SECTOR</vt:lpstr>
      <vt:lpstr>PowerPoint Presentation</vt:lpstr>
      <vt:lpstr>S&amp;C COUNCIL MEMBERSHIP</vt:lpstr>
      <vt:lpstr>S&amp;C COUNCIL MEMBERSHIP</vt:lpstr>
      <vt:lpstr>S&amp;C ADVISORY GROUPS</vt:lpstr>
      <vt:lpstr>S&amp;C SUPERVISORY BOARDS</vt:lpstr>
      <vt:lpstr>BOARD ON STANDARDIZATION  AND TESTING (BST)</vt:lpstr>
      <vt:lpstr>BOARD ON SAFETY CODES  AND STANDARDS (BSCS)</vt:lpstr>
      <vt:lpstr>BOARD ON PRESSURE TECHNOLOGY  CODES AND STANDARDS (BPTCS)</vt:lpstr>
      <vt:lpstr>  BOARD ON NUCLEAR, CLEAN ENERGY, POWER AND FACILITIES CODES AND STANDARDS (BNCS)</vt:lpstr>
      <vt:lpstr>BOARD ON CONFORMITY ASSESSMENT (BCA)</vt:lpstr>
      <vt:lpstr>BOARD ON CONFORMITY ASSESSMENT (BCA)</vt:lpstr>
      <vt:lpstr>STANDARDS COMMITTEES</vt:lpstr>
      <vt:lpstr>SUBORDINATE GROUPS </vt:lpstr>
      <vt:lpstr>S&amp;C COMMITTEE STANDARDS ACTION PROCESS</vt:lpstr>
      <vt:lpstr>LEARNING AND DEVELOPMENT</vt:lpstr>
      <vt:lpstr>ASME STANDARDS TECHNOLOGY, LLC (ST-LLC)</vt:lpstr>
      <vt:lpstr>MODULE SUMMARY</vt:lpstr>
      <vt:lpstr>REFERENCES</vt:lpstr>
      <vt:lpstr>REFERENCES</vt:lpstr>
    </vt:vector>
  </TitlesOfParts>
  <Company>ASME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Mayra Santiago</dc:creator>
  <cp:lastModifiedBy>Donnie Alonzo</cp:lastModifiedBy>
  <cp:revision>4</cp:revision>
  <cp:lastPrinted>2025-06-25T15:48:17Z</cp:lastPrinted>
  <dcterms:created xsi:type="dcterms:W3CDTF">2008-04-17T17:36:45Z</dcterms:created>
  <dcterms:modified xsi:type="dcterms:W3CDTF">2025-06-25T17:49:14Z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0x010100AE9B01ABEBE31A458A6D45E5B60F7637</vt:lpwstr>
  </property>
  <property fmtid="{D5CDD505-2E9C-101B-9397-08002B2CF9AE}" pid="3" name="Order">
    <vt:r8>23157400</vt:r8>
  </property>
  <property fmtid="{D5CDD505-2E9C-101B-9397-08002B2CF9AE}" pid="4" name="MediaServiceImageTags">
    <vt:lpwstr/>
  </property>
</Properties>
</file>