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3660" r:id="rId4"/>
  </p:sldMasterIdLst>
  <p:notesMasterIdLst>
    <p:notesMasterId r:id="rId21"/>
  </p:notesMasterIdLst>
  <p:handoutMasterIdLst>
    <p:handoutMasterId r:id="rId22"/>
  </p:handoutMasterIdLst>
  <p:sldIdLst>
    <p:sldId id="270" r:id="rId5"/>
    <p:sldId id="272" r:id="rId6"/>
    <p:sldId id="271" r:id="rId7"/>
    <p:sldId id="262" r:id="rId8"/>
    <p:sldId id="277" r:id="rId9"/>
    <p:sldId id="274" r:id="rId10"/>
    <p:sldId id="276" r:id="rId11"/>
    <p:sldId id="275" r:id="rId12"/>
    <p:sldId id="278" r:id="rId13"/>
    <p:sldId id="279" r:id="rId14"/>
    <p:sldId id="273" r:id="rId15"/>
    <p:sldId id="280" r:id="rId16"/>
    <p:sldId id="281" r:id="rId17"/>
    <p:sldId id="268" r:id="rId18"/>
    <p:sldId id="282" r:id="rId19"/>
    <p:sldId id="283" r:id="rId20"/>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5pPr>
    <a:lvl6pPr marL="2286000" algn="l" defTabSz="914400" rtl="0" eaLnBrk="1" latinLnBrk="0" hangingPunct="1">
      <a:defRPr sz="2400" kern="1200">
        <a:solidFill>
          <a:schemeClr val="tx1"/>
        </a:solidFill>
        <a:latin typeface="Times" panose="02020603050405020304" pitchFamily="18" charset="0"/>
        <a:ea typeface="+mn-ea"/>
        <a:cs typeface="+mn-cs"/>
      </a:defRPr>
    </a:lvl6pPr>
    <a:lvl7pPr marL="2743200" algn="l" defTabSz="914400" rtl="0" eaLnBrk="1" latinLnBrk="0" hangingPunct="1">
      <a:defRPr sz="2400" kern="1200">
        <a:solidFill>
          <a:schemeClr val="tx1"/>
        </a:solidFill>
        <a:latin typeface="Times" panose="02020603050405020304" pitchFamily="18" charset="0"/>
        <a:ea typeface="+mn-ea"/>
        <a:cs typeface="+mn-cs"/>
      </a:defRPr>
    </a:lvl7pPr>
    <a:lvl8pPr marL="3200400" algn="l" defTabSz="914400" rtl="0" eaLnBrk="1" latinLnBrk="0" hangingPunct="1">
      <a:defRPr sz="2400" kern="1200">
        <a:solidFill>
          <a:schemeClr val="tx1"/>
        </a:solidFill>
        <a:latin typeface="Times" panose="02020603050405020304" pitchFamily="18" charset="0"/>
        <a:ea typeface="+mn-ea"/>
        <a:cs typeface="+mn-cs"/>
      </a:defRPr>
    </a:lvl8pPr>
    <a:lvl9pPr marL="3657600" algn="l" defTabSz="914400" rtl="0" eaLnBrk="1" latinLnBrk="0" hangingPunct="1">
      <a:defRPr sz="2400" kern="1200">
        <a:solidFill>
          <a:schemeClr val="tx1"/>
        </a:solidFill>
        <a:latin typeface="Times"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lton R. Ramcharran" initials="CRR" lastIdx="19"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399"/>
    <a:srgbClr val="FF0000"/>
    <a:srgbClr val="66FF33"/>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36" autoAdjust="0"/>
    <p:restoredTop sz="69213" autoAdjust="0"/>
  </p:normalViewPr>
  <p:slideViewPr>
    <p:cSldViewPr>
      <p:cViewPr varScale="1">
        <p:scale>
          <a:sx n="75" d="100"/>
          <a:sy n="75" d="100"/>
        </p:scale>
        <p:origin x="2568" y="66"/>
      </p:cViewPr>
      <p:guideLst>
        <p:guide orient="horz" pos="2160"/>
        <p:guide pos="2880"/>
      </p:guideLst>
    </p:cSldViewPr>
  </p:slideViewPr>
  <p:outlineViewPr>
    <p:cViewPr>
      <p:scale>
        <a:sx n="33" d="100"/>
        <a:sy n="33" d="100"/>
      </p:scale>
      <p:origin x="0" y="0"/>
    </p:cViewPr>
    <p:sldLst>
      <p:sld r:id="rId1" collapse="1"/>
    </p:sldLst>
  </p:outlineViewPr>
  <p:notesTextViewPr>
    <p:cViewPr>
      <p:scale>
        <a:sx n="150" d="100"/>
        <a:sy n="150" d="100"/>
      </p:scale>
      <p:origin x="0" y="0"/>
    </p:cViewPr>
  </p:notesTextViewPr>
  <p:sorterViewPr>
    <p:cViewPr>
      <p:scale>
        <a:sx n="66" d="100"/>
        <a:sy n="66" d="100"/>
      </p:scale>
      <p:origin x="0" y="0"/>
    </p:cViewPr>
  </p:sorterViewPr>
  <p:notesViewPr>
    <p:cSldViewPr>
      <p:cViewPr>
        <p:scale>
          <a:sx n="100" d="100"/>
          <a:sy n="100" d="100"/>
        </p:scale>
        <p:origin x="-648" y="112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789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789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789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1FD150BE-AA7D-4994-9DAD-47E1E01828BC}" type="slidenum">
              <a:rPr lang="en-US"/>
              <a:pPr>
                <a:defRPr/>
              </a:pPr>
              <a:t>‹#›</a:t>
            </a:fld>
            <a:endParaRPr lang="en-US"/>
          </a:p>
        </p:txBody>
      </p:sp>
    </p:spTree>
    <p:extLst>
      <p:ext uri="{BB962C8B-B14F-4D97-AF65-F5344CB8AC3E}">
        <p14:creationId xmlns:p14="http://schemas.microsoft.com/office/powerpoint/2010/main" val="23098082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4"/>
          <p:cNvSpPr>
            <a:spLocks noGrp="1" noRot="1" noChangeAspect="1" noChangeArrowheads="1" noTextEdit="1"/>
          </p:cNvSpPr>
          <p:nvPr>
            <p:ph type="sldImg" idx="2"/>
          </p:nvPr>
        </p:nvSpPr>
        <p:spPr bwMode="auto">
          <a:xfrm>
            <a:off x="1143000" y="2286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5" name="Rectangle 5"/>
          <p:cNvSpPr>
            <a:spLocks noGrp="1" noChangeArrowheads="1"/>
          </p:cNvSpPr>
          <p:nvPr>
            <p:ph type="body" sz="quarter" idx="3"/>
          </p:nvPr>
        </p:nvSpPr>
        <p:spPr bwMode="auto">
          <a:xfrm>
            <a:off x="685800" y="3886200"/>
            <a:ext cx="5486400" cy="4876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36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536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380B8509-599D-4A86-B338-99E5231BE799}" type="slidenum">
              <a:rPr lang="en-US"/>
              <a:pPr>
                <a:defRPr/>
              </a:pPr>
              <a:t>‹#›</a:t>
            </a:fld>
            <a:endParaRPr lang="en-US"/>
          </a:p>
        </p:txBody>
      </p:sp>
    </p:spTree>
    <p:extLst>
      <p:ext uri="{BB962C8B-B14F-4D97-AF65-F5344CB8AC3E}">
        <p14:creationId xmlns:p14="http://schemas.microsoft.com/office/powerpoint/2010/main" val="10184011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1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1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1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1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p:spPr>
        <p:txBody>
          <a:bodyPr/>
          <a:lstStyle/>
          <a:p>
            <a:pPr eaLnBrk="1" hangingPunct="1"/>
            <a:endParaRPr lang="en-US" altLang="en-US"/>
          </a:p>
        </p:txBody>
      </p:sp>
      <p:sp>
        <p:nvSpPr>
          <p:cNvPr id="12292" name="Slide Number Placeholder 3"/>
          <p:cNvSpPr>
            <a:spLocks noGrp="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235E6312-B67C-4AB6-A7C8-E1CC2D18A543}" type="slidenum">
              <a:rPr lang="en-US" altLang="en-US" sz="1200" smtClean="0">
                <a:solidFill>
                  <a:srgbClr val="000000"/>
                </a:solidFill>
              </a:rPr>
              <a:pPr/>
              <a:t>0</a:t>
            </a:fld>
            <a:endParaRPr lang="en-US" altLang="en-US" sz="1200">
              <a:solidFill>
                <a:srgbClr val="000000"/>
              </a:solidFill>
            </a:endParaRPr>
          </a:p>
        </p:txBody>
      </p:sp>
    </p:spTree>
    <p:extLst>
      <p:ext uri="{BB962C8B-B14F-4D97-AF65-F5344CB8AC3E}">
        <p14:creationId xmlns:p14="http://schemas.microsoft.com/office/powerpoint/2010/main" val="4512786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7064E334-DA22-49DA-AA00-79DC03B2AD6B}" type="slidenum">
              <a:rPr lang="en-US" altLang="en-US" sz="1200"/>
              <a:pPr/>
              <a:t>9</a:t>
            </a:fld>
            <a:endParaRPr lang="en-US" altLang="en-US" sz="1200"/>
          </a:p>
        </p:txBody>
      </p:sp>
      <p:sp>
        <p:nvSpPr>
          <p:cNvPr id="22531" name="Rectangle 2"/>
          <p:cNvSpPr>
            <a:spLocks noGrp="1" noRot="1" noChangeAspect="1" noChangeArrowheads="1" noTextEdit="1"/>
          </p:cNvSpPr>
          <p:nvPr>
            <p:ph type="sldImg"/>
          </p:nvPr>
        </p:nvSpPr>
        <p:spPr>
          <a:xfrm>
            <a:off x="1247775" y="455613"/>
            <a:ext cx="4375150" cy="3281362"/>
          </a:xfrm>
          <a:ln/>
        </p:spPr>
      </p:sp>
      <p:sp>
        <p:nvSpPr>
          <p:cNvPr id="22532" name="Rectangle 3"/>
          <p:cNvSpPr>
            <a:spLocks noGrp="1" noChangeArrowheads="1"/>
          </p:cNvSpPr>
          <p:nvPr>
            <p:ph type="body" idx="1"/>
          </p:nvPr>
        </p:nvSpPr>
        <p:spPr>
          <a:xfrm>
            <a:off x="525463" y="4067175"/>
            <a:ext cx="5838825" cy="4752975"/>
          </a:xfrm>
          <a:noFill/>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133" tIns="46067" rIns="92133" bIns="46067"/>
          <a:lstStyle/>
          <a:p>
            <a:pPr eaLnBrk="1" hangingPunct="1"/>
            <a:r>
              <a:rPr lang="en-US" altLang="en-US" sz="1200" dirty="0"/>
              <a:t>Joint Committees and their procedures are created when ASME and another Standards Development Organization (SDO) collaborate to create and maintain a joint standard. These procedures describe the committee operation such as their Charter and Organization. The procedures are approved by the ASME Consensus Committee, its Supervisory board and the applicable joint SDO.</a:t>
            </a:r>
          </a:p>
          <a:p>
            <a:pPr eaLnBrk="1" hangingPunct="1"/>
            <a:endParaRPr lang="en-US" altLang="en-US" sz="1200" dirty="0"/>
          </a:p>
        </p:txBody>
      </p:sp>
    </p:spTree>
    <p:extLst>
      <p:ext uri="{BB962C8B-B14F-4D97-AF65-F5344CB8AC3E}">
        <p14:creationId xmlns:p14="http://schemas.microsoft.com/office/powerpoint/2010/main" val="35255537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7A01CD8C-1F3E-487A-9D32-4E396F88EC1F}" type="slidenum">
              <a:rPr lang="en-US" altLang="en-US" sz="1200" smtClean="0"/>
              <a:pPr/>
              <a:t>10</a:t>
            </a:fld>
            <a:endParaRPr lang="en-US" altLang="en-US" sz="1200"/>
          </a:p>
        </p:txBody>
      </p:sp>
      <p:sp>
        <p:nvSpPr>
          <p:cNvPr id="26627" name="Rectangle 2"/>
          <p:cNvSpPr>
            <a:spLocks noGrp="1" noRot="1" noChangeAspect="1" noChangeArrowheads="1" noTextEdit="1"/>
          </p:cNvSpPr>
          <p:nvPr>
            <p:ph type="sldImg"/>
          </p:nvPr>
        </p:nvSpPr>
        <p:spPr>
          <a:xfrm>
            <a:off x="1249363" y="455613"/>
            <a:ext cx="4375150" cy="3281362"/>
          </a:xfrm>
          <a:ln/>
        </p:spPr>
      </p:sp>
      <p:sp>
        <p:nvSpPr>
          <p:cNvPr id="26628" name="Rectangle 3"/>
          <p:cNvSpPr>
            <a:spLocks noGrp="1" noChangeArrowheads="1"/>
          </p:cNvSpPr>
          <p:nvPr>
            <p:ph type="body" idx="1"/>
          </p:nvPr>
        </p:nvSpPr>
        <p:spPr>
          <a:xfrm>
            <a:off x="506413" y="4067175"/>
            <a:ext cx="5838825" cy="4752975"/>
          </a:xfrm>
          <a:noFill/>
        </p:spPr>
        <p:txBody>
          <a:bodyPr/>
          <a:lstStyle/>
          <a:p>
            <a:pPr marL="166688" indent="-166688" eaLnBrk="1" hangingPunct="1"/>
            <a:r>
              <a:rPr lang="en-US" altLang="en-US" sz="1200" u="none" dirty="0"/>
              <a:t>Guidelines for agendas and minutes provides uniform guidance for preparation of meeting agendas, minutes and their contents. </a:t>
            </a:r>
          </a:p>
          <a:p>
            <a:pPr marL="166688" indent="-166688" eaLnBrk="1" hangingPunct="1"/>
            <a:endParaRPr lang="en-US" altLang="en-US" sz="1200" u="none" dirty="0"/>
          </a:p>
          <a:p>
            <a:pPr marL="166688" lvl="0" indent="-166688" eaLnBrk="1" hangingPunct="1"/>
            <a:r>
              <a:rPr lang="en-US" altLang="en-US" sz="1200" u="none" dirty="0"/>
              <a:t>Agendas are typically distributed to members of the committee 4 weeks prior to the meeting and are available on the applicable C&amp;S Connect Committee page. Upon request to the Staff Secretary, Agendas can be shared with individuals who are not members of any ASME Standard Development Committees.</a:t>
            </a:r>
          </a:p>
          <a:p>
            <a:pPr marL="166688" lvl="0" indent="-166688" eaLnBrk="1" hangingPunct="1"/>
            <a:endParaRPr lang="en-US" altLang="en-US" sz="1200" u="none" dirty="0"/>
          </a:p>
          <a:p>
            <a:pPr marL="166688" indent="-166688" eaLnBrk="1" hangingPunct="1"/>
            <a:r>
              <a:rPr lang="en-US" altLang="en-US" sz="1200" u="none" dirty="0"/>
              <a:t>Minutes are typically distributed 4 weeks following the meeting to members of the committee only.</a:t>
            </a:r>
          </a:p>
          <a:p>
            <a:pPr marL="166688" indent="-166688" eaLnBrk="1" hangingPunct="1"/>
            <a:endParaRPr lang="en-US" altLang="en-US" sz="1200" dirty="0"/>
          </a:p>
          <a:p>
            <a:pPr marL="166688" indent="-166688" eaLnBrk="1" hangingPunct="1"/>
            <a:r>
              <a:rPr lang="en-US" altLang="en-US" sz="1200" dirty="0"/>
              <a:t>Guidelines for volunteers and staff:</a:t>
            </a:r>
          </a:p>
          <a:p>
            <a:pPr marL="166688" indent="-166688" eaLnBrk="1" hangingPunct="1">
              <a:buFontTx/>
              <a:buChar char="•"/>
            </a:pPr>
            <a:r>
              <a:rPr lang="en-US" altLang="en-US" sz="1200" dirty="0"/>
              <a:t>Preparation of electronic manuscripts</a:t>
            </a:r>
          </a:p>
          <a:p>
            <a:pPr marL="166688" indent="-166688" eaLnBrk="1" hangingPunct="1">
              <a:buFontTx/>
              <a:buChar char="•"/>
            </a:pPr>
            <a:r>
              <a:rPr lang="en-US" altLang="en-US" sz="1200" dirty="0"/>
              <a:t>Volunteer review of manuscripts and proofs</a:t>
            </a:r>
          </a:p>
          <a:p>
            <a:pPr marL="166688" indent="-166688" eaLnBrk="1" hangingPunct="1"/>
            <a:endParaRPr lang="en-US" altLang="en-US" sz="1200" dirty="0"/>
          </a:p>
          <a:p>
            <a:pPr marL="166688" indent="-166688" eaLnBrk="1" hangingPunct="1"/>
            <a:r>
              <a:rPr lang="en-US" altLang="en-US" sz="1200" dirty="0"/>
              <a:t>Forms for use by C&amp;S members and staff:</a:t>
            </a:r>
          </a:p>
          <a:p>
            <a:pPr marL="166688" indent="-166688" eaLnBrk="1" hangingPunct="1">
              <a:buFontTx/>
              <a:buChar char="•"/>
            </a:pPr>
            <a:r>
              <a:rPr lang="en-US" altLang="en-US" sz="1200" dirty="0"/>
              <a:t>Personnel Form that is downloadable, which must be completed by volunteers upon appointment to a committee</a:t>
            </a:r>
          </a:p>
          <a:p>
            <a:pPr marL="166688" indent="-166688" eaLnBrk="1" hangingPunct="1">
              <a:buFontTx/>
              <a:buChar char="•"/>
            </a:pPr>
            <a:r>
              <a:rPr lang="en-US" altLang="en-US" sz="1200" dirty="0"/>
              <a:t>Project Initiation Form and instructions for its use</a:t>
            </a:r>
          </a:p>
          <a:p>
            <a:pPr marL="166688" indent="-166688" eaLnBrk="1" hangingPunct="1"/>
            <a:endParaRPr lang="en-US" altLang="en-US" sz="1200" dirty="0"/>
          </a:p>
        </p:txBody>
      </p:sp>
    </p:spTree>
    <p:extLst>
      <p:ext uri="{BB962C8B-B14F-4D97-AF65-F5344CB8AC3E}">
        <p14:creationId xmlns:p14="http://schemas.microsoft.com/office/powerpoint/2010/main" val="5466454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7A01CD8C-1F3E-487A-9D32-4E396F88EC1F}" type="slidenum">
              <a:rPr lang="en-US" altLang="en-US" sz="1200" smtClean="0"/>
              <a:pPr/>
              <a:t>11</a:t>
            </a:fld>
            <a:endParaRPr lang="en-US" altLang="en-US" sz="1200"/>
          </a:p>
        </p:txBody>
      </p:sp>
      <p:sp>
        <p:nvSpPr>
          <p:cNvPr id="26627" name="Rectangle 2"/>
          <p:cNvSpPr>
            <a:spLocks noGrp="1" noRot="1" noChangeAspect="1" noChangeArrowheads="1" noTextEdit="1"/>
          </p:cNvSpPr>
          <p:nvPr>
            <p:ph type="sldImg"/>
          </p:nvPr>
        </p:nvSpPr>
        <p:spPr>
          <a:xfrm>
            <a:off x="1249363" y="455613"/>
            <a:ext cx="4375150" cy="3281362"/>
          </a:xfrm>
          <a:ln/>
        </p:spPr>
      </p:sp>
      <p:sp>
        <p:nvSpPr>
          <p:cNvPr id="26628" name="Rectangle 3"/>
          <p:cNvSpPr>
            <a:spLocks noGrp="1" noChangeArrowheads="1"/>
          </p:cNvSpPr>
          <p:nvPr>
            <p:ph type="body" idx="1"/>
          </p:nvPr>
        </p:nvSpPr>
        <p:spPr>
          <a:xfrm>
            <a:off x="506413" y="4067175"/>
            <a:ext cx="5838825" cy="4752975"/>
          </a:xfrm>
          <a:noFill/>
        </p:spPr>
        <p:txBody>
          <a:bodyPr/>
          <a:lstStyle/>
          <a:p>
            <a:pPr marL="166688" indent="-166688" eaLnBrk="1" hangingPunct="1"/>
            <a:r>
              <a:rPr lang="en-US" altLang="en-US" sz="1200" u="none" baseline="0" dirty="0"/>
              <a:t>The request for Development of a new ASME Standards Activity form is a form that is used to request the development of a new ASME Standards Activity such as a Standard, Technical Report or guide. </a:t>
            </a:r>
          </a:p>
          <a:p>
            <a:pPr marL="166688" indent="-166688" eaLnBrk="1" hangingPunct="1"/>
            <a:endParaRPr lang="en-US" altLang="en-US" sz="1200" u="none" baseline="0" dirty="0"/>
          </a:p>
          <a:p>
            <a:pPr marL="166688" indent="-166688" eaLnBrk="1" hangingPunct="1"/>
            <a:r>
              <a:rPr lang="en-US" altLang="en-US" sz="1200" u="none" baseline="0" dirty="0"/>
              <a:t>The membership Application Form is an application used for requesting membership on an ASME Standards Development Committee. </a:t>
            </a:r>
          </a:p>
          <a:p>
            <a:pPr marL="166688" indent="-166688" eaLnBrk="1" hangingPunct="1"/>
            <a:endParaRPr lang="en-US" altLang="en-US" sz="1200" u="none" baseline="0" dirty="0"/>
          </a:p>
        </p:txBody>
      </p:sp>
    </p:spTree>
    <p:extLst>
      <p:ext uri="{BB962C8B-B14F-4D97-AF65-F5344CB8AC3E}">
        <p14:creationId xmlns:p14="http://schemas.microsoft.com/office/powerpoint/2010/main" val="17795419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35BA0B5B-8E4A-4F72-8C14-6DF76291DC83}" type="slidenum">
              <a:rPr lang="en-US" altLang="en-US" sz="1200" smtClean="0"/>
              <a:pPr/>
              <a:t>12</a:t>
            </a:fld>
            <a:endParaRPr lang="en-US" altLang="en-US" sz="1200"/>
          </a:p>
        </p:txBody>
      </p:sp>
      <p:sp>
        <p:nvSpPr>
          <p:cNvPr id="28675" name="Rectangle 2"/>
          <p:cNvSpPr>
            <a:spLocks noGrp="1" noRot="1" noChangeAspect="1" noChangeArrowheads="1" noTextEdit="1"/>
          </p:cNvSpPr>
          <p:nvPr>
            <p:ph type="sldImg"/>
          </p:nvPr>
        </p:nvSpPr>
        <p:spPr>
          <a:xfrm>
            <a:off x="1246188" y="455613"/>
            <a:ext cx="4375150" cy="3281362"/>
          </a:xfrm>
          <a:ln/>
        </p:spPr>
      </p:sp>
      <p:sp>
        <p:nvSpPr>
          <p:cNvPr id="28676" name="Rectangle 3"/>
          <p:cNvSpPr>
            <a:spLocks noGrp="1" noChangeArrowheads="1"/>
          </p:cNvSpPr>
          <p:nvPr>
            <p:ph type="body" idx="1"/>
          </p:nvPr>
        </p:nvSpPr>
        <p:spPr>
          <a:xfrm>
            <a:off x="514350" y="4067175"/>
            <a:ext cx="5838825" cy="4752975"/>
          </a:xfrm>
          <a:noFill/>
        </p:spPr>
        <p:txBody>
          <a:bodyPr lIns="92133" tIns="46067" rIns="92133" bIns="46067"/>
          <a:lstStyle/>
          <a:p>
            <a:pPr defTabSz="914266">
              <a:defRPr/>
            </a:pPr>
            <a:r>
              <a:rPr lang="en-US" sz="1200" u="none" dirty="0"/>
              <a:t>C&amp;S Connect is a web application that ASME uses to manage the standards development process. This application was developed  in accordance with the ANSI Accredited Procedures. Access is granted upon initial committee appointment and is currently used by approximately 6,000 volunteers and staff. </a:t>
            </a:r>
          </a:p>
          <a:p>
            <a:pPr defTabSz="914266">
              <a:defRPr/>
            </a:pPr>
            <a:endParaRPr lang="en-US" sz="1200" u="none" dirty="0"/>
          </a:p>
          <a:p>
            <a:pPr marL="0" lvl="1" defTabSz="914266">
              <a:defRPr/>
            </a:pPr>
            <a:r>
              <a:rPr lang="en-US" sz="1200" u="none" dirty="0"/>
              <a:t>C&amp;S Connect allows committee members to track and update proposals such as revisions to standards. Each proposal is given a record number for tracking purposes. When a proposed revision is ready for committee review, C&amp;S Connect is used by committee members to cast and track votes. </a:t>
            </a:r>
          </a:p>
          <a:p>
            <a:pPr marL="0" lvl="1" defTabSz="914266">
              <a:defRPr/>
            </a:pPr>
            <a:endParaRPr lang="en-US" sz="1200" u="none" dirty="0"/>
          </a:p>
          <a:p>
            <a:pPr marL="0" lvl="1" defTabSz="914266">
              <a:defRPr/>
            </a:pPr>
            <a:r>
              <a:rPr lang="en-US" sz="1200" u="none" dirty="0"/>
              <a:t>In addition to tracking proposals and votes, C&amp;S Connect allows members to access important committee documents such as minutes and agendas for meetings. Upcoming meeting information may also be found on the appropriate Committee web page. </a:t>
            </a:r>
          </a:p>
        </p:txBody>
      </p:sp>
    </p:spTree>
    <p:extLst>
      <p:ext uri="{BB962C8B-B14F-4D97-AF65-F5344CB8AC3E}">
        <p14:creationId xmlns:p14="http://schemas.microsoft.com/office/powerpoint/2010/main" val="5776647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98329D5C-9049-4AA8-B927-F98EE7722B50}" type="slidenum">
              <a:rPr lang="en-US" altLang="en-US" sz="1200" smtClean="0"/>
              <a:pPr/>
              <a:t>13</a:t>
            </a:fld>
            <a:endParaRPr lang="en-US" altLang="en-US" sz="1200"/>
          </a:p>
        </p:txBody>
      </p:sp>
      <p:sp>
        <p:nvSpPr>
          <p:cNvPr id="30723" name="Rectangle 2"/>
          <p:cNvSpPr>
            <a:spLocks noGrp="1" noRot="1" noChangeAspect="1" noChangeArrowheads="1" noTextEdit="1"/>
          </p:cNvSpPr>
          <p:nvPr>
            <p:ph type="sldImg"/>
          </p:nvPr>
        </p:nvSpPr>
        <p:spPr>
          <a:xfrm>
            <a:off x="1246188" y="455613"/>
            <a:ext cx="4375150" cy="3281362"/>
          </a:xfrm>
          <a:ln/>
        </p:spPr>
      </p:sp>
      <p:sp>
        <p:nvSpPr>
          <p:cNvPr id="30724" name="Rectangle 3"/>
          <p:cNvSpPr>
            <a:spLocks noGrp="1" noChangeArrowheads="1"/>
          </p:cNvSpPr>
          <p:nvPr>
            <p:ph type="body" idx="1"/>
          </p:nvPr>
        </p:nvSpPr>
        <p:spPr>
          <a:xfrm>
            <a:off x="514350" y="4067175"/>
            <a:ext cx="5838825" cy="4752975"/>
          </a:xfrm>
          <a:noFill/>
        </p:spPr>
        <p:txBody>
          <a:bodyPr lIns="92133" tIns="46067" rIns="92133" bIns="46067"/>
          <a:lstStyle/>
          <a:p>
            <a:pPr eaLnBrk="1" hangingPunct="1"/>
            <a:r>
              <a:rPr lang="en-US" altLang="en-US" sz="1200" dirty="0"/>
              <a:t>Public Review Drafts:</a:t>
            </a:r>
          </a:p>
          <a:p>
            <a:pPr marL="228600" lvl="1" indent="-114300" eaLnBrk="1" hangingPunct="1">
              <a:buFontTx/>
              <a:buChar char="•"/>
            </a:pPr>
            <a:r>
              <a:rPr lang="en-US" altLang="en-US" sz="1200" dirty="0"/>
              <a:t>A complete listing of all ASME Codes &amp; Standards proposals currently out for public review. </a:t>
            </a:r>
          </a:p>
          <a:p>
            <a:pPr eaLnBrk="1" hangingPunct="1">
              <a:buFontTx/>
              <a:buChar char="•"/>
            </a:pPr>
            <a:endParaRPr lang="en-US" altLang="en-US" sz="1200" dirty="0"/>
          </a:p>
          <a:p>
            <a:pPr eaLnBrk="1" hangingPunct="1">
              <a:buFontTx/>
              <a:buChar char="•"/>
            </a:pPr>
            <a:endParaRPr lang="en-US" altLang="en-US" sz="1200" dirty="0"/>
          </a:p>
          <a:p>
            <a:pPr eaLnBrk="1" hangingPunct="1"/>
            <a:r>
              <a:rPr lang="en-US" altLang="en-US" sz="1200" dirty="0"/>
              <a:t>Code Case Database</a:t>
            </a:r>
          </a:p>
          <a:p>
            <a:pPr marL="228600" lvl="1" indent="-114300" eaLnBrk="1" hangingPunct="1">
              <a:buFontTx/>
              <a:buChar char="•"/>
            </a:pPr>
            <a:r>
              <a:rPr lang="en-US" altLang="en-US" sz="1200" dirty="0"/>
              <a:t>A database for the users of the BPVC that allows an individual to download and print official copies of Code Cases that have been approved and printed in a Supplement. These code cases are available for two months following the issuance of the supplement.</a:t>
            </a:r>
          </a:p>
          <a:p>
            <a:pPr marL="228600" lvl="1" indent="-114300" eaLnBrk="1" hangingPunct="1">
              <a:buFontTx/>
              <a:buChar char="•"/>
            </a:pPr>
            <a:r>
              <a:rPr lang="en-US" altLang="en-US" sz="1200" dirty="0"/>
              <a:t>Non-BPVC Cases are available on the applicable committee page on C&amp;S Connect. </a:t>
            </a:r>
          </a:p>
          <a:p>
            <a:pPr marL="114300" lvl="1" indent="0" eaLnBrk="1" hangingPunct="1">
              <a:buFontTx/>
              <a:buNone/>
            </a:pPr>
            <a:endParaRPr lang="en-US" altLang="en-US" sz="1200" dirty="0"/>
          </a:p>
          <a:p>
            <a:pPr marL="0" lvl="0" indent="-342900" eaLnBrk="1" hangingPunct="1">
              <a:buFontTx/>
              <a:buNone/>
            </a:pPr>
            <a:r>
              <a:rPr lang="en-US" altLang="en-US" sz="1200" dirty="0"/>
              <a:t>Interpretation Database</a:t>
            </a:r>
          </a:p>
          <a:p>
            <a:pPr marL="0" lvl="0" indent="-342900" eaLnBrk="1" hangingPunct="1">
              <a:buFont typeface="Arial" panose="020B0604020202020204" pitchFamily="34" charset="0"/>
              <a:buChar char="•"/>
            </a:pPr>
            <a:r>
              <a:rPr lang="en-US" altLang="en-US" sz="1200" kern="1200" dirty="0">
                <a:solidFill>
                  <a:schemeClr val="tx1"/>
                </a:solidFill>
                <a:latin typeface="Arial" panose="020B0604020202020204" pitchFamily="34" charset="0"/>
                <a:ea typeface="+mn-ea"/>
                <a:cs typeface="+mn-cs"/>
              </a:rPr>
              <a:t>A database that contains committee approved interpretations issued for ASME codes and standards. </a:t>
            </a:r>
          </a:p>
          <a:p>
            <a:pPr eaLnBrk="1" hangingPunct="1">
              <a:buFontTx/>
              <a:buChar char="•"/>
            </a:pPr>
            <a:endParaRPr lang="en-US" altLang="en-US" sz="1200" dirty="0"/>
          </a:p>
          <a:p>
            <a:pPr eaLnBrk="1" hangingPunct="1">
              <a:buFontTx/>
              <a:buChar char="•"/>
            </a:pPr>
            <a:endParaRPr lang="en-US" altLang="en-US" sz="1200" dirty="0"/>
          </a:p>
          <a:p>
            <a:pPr eaLnBrk="1" hangingPunct="1"/>
            <a:endParaRPr lang="en-US" altLang="en-US" sz="1200" dirty="0"/>
          </a:p>
        </p:txBody>
      </p:sp>
    </p:spTree>
    <p:extLst>
      <p:ext uri="{BB962C8B-B14F-4D97-AF65-F5344CB8AC3E}">
        <p14:creationId xmlns:p14="http://schemas.microsoft.com/office/powerpoint/2010/main" val="9627552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85372" indent="-302066">
              <a:defRPr sz="2500">
                <a:solidFill>
                  <a:schemeClr val="tx1"/>
                </a:solidFill>
                <a:latin typeface="Times" panose="02020603050405020304" pitchFamily="18" charset="0"/>
              </a:defRPr>
            </a:lvl2pPr>
            <a:lvl3pPr marL="1208265" indent="-241653">
              <a:defRPr sz="2500">
                <a:solidFill>
                  <a:schemeClr val="tx1"/>
                </a:solidFill>
                <a:latin typeface="Times" panose="02020603050405020304" pitchFamily="18" charset="0"/>
              </a:defRPr>
            </a:lvl3pPr>
            <a:lvl4pPr marL="1691571" indent="-241653">
              <a:defRPr sz="2500">
                <a:solidFill>
                  <a:schemeClr val="tx1"/>
                </a:solidFill>
                <a:latin typeface="Times" panose="02020603050405020304" pitchFamily="18" charset="0"/>
              </a:defRPr>
            </a:lvl4pPr>
            <a:lvl5pPr marL="2174878" indent="-241653">
              <a:defRPr sz="2500">
                <a:solidFill>
                  <a:schemeClr val="tx1"/>
                </a:solidFill>
                <a:latin typeface="Times" panose="02020603050405020304" pitchFamily="18" charset="0"/>
              </a:defRPr>
            </a:lvl5pPr>
            <a:lvl6pPr marL="2658184" indent="-241653" eaLnBrk="0" fontAlgn="base" hangingPunct="0">
              <a:spcBef>
                <a:spcPct val="0"/>
              </a:spcBef>
              <a:spcAft>
                <a:spcPct val="0"/>
              </a:spcAft>
              <a:defRPr sz="2500">
                <a:solidFill>
                  <a:schemeClr val="tx1"/>
                </a:solidFill>
                <a:latin typeface="Times" panose="02020603050405020304" pitchFamily="18" charset="0"/>
              </a:defRPr>
            </a:lvl6pPr>
            <a:lvl7pPr marL="3141490" indent="-241653" eaLnBrk="0" fontAlgn="base" hangingPunct="0">
              <a:spcBef>
                <a:spcPct val="0"/>
              </a:spcBef>
              <a:spcAft>
                <a:spcPct val="0"/>
              </a:spcAft>
              <a:defRPr sz="2500">
                <a:solidFill>
                  <a:schemeClr val="tx1"/>
                </a:solidFill>
                <a:latin typeface="Times" panose="02020603050405020304" pitchFamily="18" charset="0"/>
              </a:defRPr>
            </a:lvl7pPr>
            <a:lvl8pPr marL="3624796" indent="-241653" eaLnBrk="0" fontAlgn="base" hangingPunct="0">
              <a:spcBef>
                <a:spcPct val="0"/>
              </a:spcBef>
              <a:spcAft>
                <a:spcPct val="0"/>
              </a:spcAft>
              <a:defRPr sz="2500">
                <a:solidFill>
                  <a:schemeClr val="tx1"/>
                </a:solidFill>
                <a:latin typeface="Times" panose="02020603050405020304" pitchFamily="18" charset="0"/>
              </a:defRPr>
            </a:lvl8pPr>
            <a:lvl9pPr marL="4108102" indent="-241653" eaLnBrk="0" fontAlgn="base" hangingPunct="0">
              <a:spcBef>
                <a:spcPct val="0"/>
              </a:spcBef>
              <a:spcAft>
                <a:spcPct val="0"/>
              </a:spcAft>
              <a:defRPr sz="2500">
                <a:solidFill>
                  <a:schemeClr val="tx1"/>
                </a:solidFill>
                <a:latin typeface="Times" panose="02020603050405020304" pitchFamily="18" charset="0"/>
              </a:defRPr>
            </a:lvl9pPr>
          </a:lstStyle>
          <a:p>
            <a:fld id="{5E6F6BDC-712F-49C7-B39F-CA35066FCF06}" type="slidenum">
              <a:rPr lang="en-US" sz="1300">
                <a:latin typeface="Arial" panose="020B0604020202020204" pitchFamily="34" charset="0"/>
              </a:rPr>
              <a:pPr/>
              <a:t>14</a:t>
            </a:fld>
            <a:endParaRPr lang="en-US" sz="1300">
              <a:latin typeface="Arial" panose="020B0604020202020204" pitchFamily="34" charset="0"/>
            </a:endParaRPr>
          </a:p>
        </p:txBody>
      </p:sp>
      <p:sp>
        <p:nvSpPr>
          <p:cNvPr id="52227" name="Rectangle 2"/>
          <p:cNvSpPr>
            <a:spLocks noGrp="1" noRot="1" noChangeAspect="1" noChangeArrowheads="1" noTextEdit="1"/>
          </p:cNvSpPr>
          <p:nvPr>
            <p:ph type="sldImg"/>
          </p:nvPr>
        </p:nvSpPr>
        <p:spPr>
          <a:xfrm>
            <a:off x="1341438" y="474663"/>
            <a:ext cx="4657725" cy="3494087"/>
          </a:xfrm>
          <a:ln/>
        </p:spPr>
      </p:sp>
      <p:sp>
        <p:nvSpPr>
          <p:cNvPr id="52228" name="Rectangle 3"/>
          <p:cNvSpPr>
            <a:spLocks noGrp="1" noChangeArrowheads="1"/>
          </p:cNvSpPr>
          <p:nvPr>
            <p:ph type="body" idx="1"/>
          </p:nvPr>
        </p:nvSpPr>
        <p:spPr>
          <a:xfrm>
            <a:off x="487681" y="4245531"/>
            <a:ext cx="6338147" cy="4958953"/>
          </a:xfrm>
          <a:noFill/>
        </p:spPr>
        <p:txBody>
          <a:bodyPr/>
          <a:lstStyle/>
          <a:p>
            <a:pPr eaLnBrk="1" hangingPunct="1"/>
            <a:endParaRPr lang="en-US" b="1" dirty="0"/>
          </a:p>
        </p:txBody>
      </p:sp>
    </p:spTree>
    <p:extLst>
      <p:ext uri="{BB962C8B-B14F-4D97-AF65-F5344CB8AC3E}">
        <p14:creationId xmlns:p14="http://schemas.microsoft.com/office/powerpoint/2010/main" val="26774856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85372" indent="-302066">
              <a:defRPr sz="2500">
                <a:solidFill>
                  <a:schemeClr val="tx1"/>
                </a:solidFill>
                <a:latin typeface="Times" panose="02020603050405020304" pitchFamily="18" charset="0"/>
              </a:defRPr>
            </a:lvl2pPr>
            <a:lvl3pPr marL="1208265" indent="-241653">
              <a:defRPr sz="2500">
                <a:solidFill>
                  <a:schemeClr val="tx1"/>
                </a:solidFill>
                <a:latin typeface="Times" panose="02020603050405020304" pitchFamily="18" charset="0"/>
              </a:defRPr>
            </a:lvl3pPr>
            <a:lvl4pPr marL="1691571" indent="-241653">
              <a:defRPr sz="2500">
                <a:solidFill>
                  <a:schemeClr val="tx1"/>
                </a:solidFill>
                <a:latin typeface="Times" panose="02020603050405020304" pitchFamily="18" charset="0"/>
              </a:defRPr>
            </a:lvl4pPr>
            <a:lvl5pPr marL="2174878" indent="-241653">
              <a:defRPr sz="2500">
                <a:solidFill>
                  <a:schemeClr val="tx1"/>
                </a:solidFill>
                <a:latin typeface="Times" panose="02020603050405020304" pitchFamily="18" charset="0"/>
              </a:defRPr>
            </a:lvl5pPr>
            <a:lvl6pPr marL="2658184" indent="-241653" eaLnBrk="0" fontAlgn="base" hangingPunct="0">
              <a:spcBef>
                <a:spcPct val="0"/>
              </a:spcBef>
              <a:spcAft>
                <a:spcPct val="0"/>
              </a:spcAft>
              <a:defRPr sz="2500">
                <a:solidFill>
                  <a:schemeClr val="tx1"/>
                </a:solidFill>
                <a:latin typeface="Times" panose="02020603050405020304" pitchFamily="18" charset="0"/>
              </a:defRPr>
            </a:lvl6pPr>
            <a:lvl7pPr marL="3141490" indent="-241653" eaLnBrk="0" fontAlgn="base" hangingPunct="0">
              <a:spcBef>
                <a:spcPct val="0"/>
              </a:spcBef>
              <a:spcAft>
                <a:spcPct val="0"/>
              </a:spcAft>
              <a:defRPr sz="2500">
                <a:solidFill>
                  <a:schemeClr val="tx1"/>
                </a:solidFill>
                <a:latin typeface="Times" panose="02020603050405020304" pitchFamily="18" charset="0"/>
              </a:defRPr>
            </a:lvl7pPr>
            <a:lvl8pPr marL="3624796" indent="-241653" eaLnBrk="0" fontAlgn="base" hangingPunct="0">
              <a:spcBef>
                <a:spcPct val="0"/>
              </a:spcBef>
              <a:spcAft>
                <a:spcPct val="0"/>
              </a:spcAft>
              <a:defRPr sz="2500">
                <a:solidFill>
                  <a:schemeClr val="tx1"/>
                </a:solidFill>
                <a:latin typeface="Times" panose="02020603050405020304" pitchFamily="18" charset="0"/>
              </a:defRPr>
            </a:lvl8pPr>
            <a:lvl9pPr marL="4108102" indent="-241653" eaLnBrk="0" fontAlgn="base" hangingPunct="0">
              <a:spcBef>
                <a:spcPct val="0"/>
              </a:spcBef>
              <a:spcAft>
                <a:spcPct val="0"/>
              </a:spcAft>
              <a:defRPr sz="2500">
                <a:solidFill>
                  <a:schemeClr val="tx1"/>
                </a:solidFill>
                <a:latin typeface="Times" panose="02020603050405020304" pitchFamily="18" charset="0"/>
              </a:defRPr>
            </a:lvl9pPr>
          </a:lstStyle>
          <a:p>
            <a:fld id="{FC608F67-1BB5-4C3A-942E-EA5A59498805}" type="slidenum">
              <a:rPr lang="en-US" sz="1300">
                <a:latin typeface="Arial" panose="020B0604020202020204" pitchFamily="34" charset="0"/>
              </a:rPr>
              <a:pPr/>
              <a:t>15</a:t>
            </a:fld>
            <a:endParaRPr lang="en-US" sz="1300">
              <a:latin typeface="Arial" panose="020B0604020202020204" pitchFamily="34" charset="0"/>
            </a:endParaRPr>
          </a:p>
        </p:txBody>
      </p:sp>
      <p:sp>
        <p:nvSpPr>
          <p:cNvPr id="54275" name="Rectangle 2"/>
          <p:cNvSpPr>
            <a:spLocks noGrp="1" noRot="1" noChangeAspect="1" noChangeArrowheads="1" noTextEdit="1"/>
          </p:cNvSpPr>
          <p:nvPr>
            <p:ph type="sldImg"/>
          </p:nvPr>
        </p:nvSpPr>
        <p:spPr>
          <a:xfrm>
            <a:off x="1341438" y="474663"/>
            <a:ext cx="4657725" cy="3494087"/>
          </a:xfrm>
          <a:ln/>
        </p:spPr>
      </p:sp>
      <p:sp>
        <p:nvSpPr>
          <p:cNvPr id="54276" name="Rectangle 3"/>
          <p:cNvSpPr>
            <a:spLocks noGrp="1" noChangeArrowheads="1"/>
          </p:cNvSpPr>
          <p:nvPr>
            <p:ph type="body" idx="1"/>
          </p:nvPr>
        </p:nvSpPr>
        <p:spPr>
          <a:xfrm>
            <a:off x="487681" y="4245531"/>
            <a:ext cx="6338147" cy="4958953"/>
          </a:xfrm>
          <a:noFill/>
        </p:spPr>
        <p:txBody>
          <a:bodyPr/>
          <a:lstStyle/>
          <a:p>
            <a:pPr eaLnBrk="1" hangingPunct="1"/>
            <a:endParaRPr lang="en-US" b="1" dirty="0"/>
          </a:p>
        </p:txBody>
      </p:sp>
    </p:spTree>
    <p:extLst>
      <p:ext uri="{BB962C8B-B14F-4D97-AF65-F5344CB8AC3E}">
        <p14:creationId xmlns:p14="http://schemas.microsoft.com/office/powerpoint/2010/main" val="31114565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9D4EF897-A64A-4D6D-881C-A235B8475949}" type="slidenum">
              <a:rPr lang="en-US" altLang="en-US" sz="1200" smtClean="0">
                <a:latin typeface="Arial" panose="020B0604020202020204" pitchFamily="34" charset="0"/>
              </a:rPr>
              <a:pPr/>
              <a:t>1</a:t>
            </a:fld>
            <a:endParaRPr lang="en-US" altLang="en-US" sz="1200">
              <a:latin typeface="Arial" panose="020B0604020202020204" pitchFamily="34" charset="0"/>
            </a:endParaRPr>
          </a:p>
        </p:txBody>
      </p:sp>
      <p:sp>
        <p:nvSpPr>
          <p:cNvPr id="16387" name="Rectangle 2"/>
          <p:cNvSpPr>
            <a:spLocks noGrp="1" noRot="1" noChangeAspect="1" noChangeArrowheads="1" noTextEdit="1"/>
          </p:cNvSpPr>
          <p:nvPr>
            <p:ph type="sldImg"/>
          </p:nvPr>
        </p:nvSpPr>
        <p:spPr>
          <a:xfrm>
            <a:off x="1285875" y="466725"/>
            <a:ext cx="4479925" cy="3359150"/>
          </a:xfrm>
          <a:ln/>
        </p:spPr>
      </p:sp>
      <p:sp>
        <p:nvSpPr>
          <p:cNvPr id="16388" name="Rectangle 3"/>
          <p:cNvSpPr>
            <a:spLocks noGrp="1" noChangeArrowheads="1"/>
          </p:cNvSpPr>
          <p:nvPr>
            <p:ph type="body" idx="1"/>
          </p:nvPr>
        </p:nvSpPr>
        <p:spPr>
          <a:xfrm>
            <a:off x="522288" y="4164013"/>
            <a:ext cx="6027737" cy="4867275"/>
          </a:xfrm>
          <a:noFill/>
        </p:spPr>
        <p:txBody>
          <a:bodyPr/>
          <a:lstStyle/>
          <a:p>
            <a:pPr eaLnBrk="1" hangingPunct="1"/>
            <a:endParaRPr lang="en-US" altLang="en-US" dirty="0"/>
          </a:p>
        </p:txBody>
      </p:sp>
    </p:spTree>
    <p:extLst>
      <p:ext uri="{BB962C8B-B14F-4D97-AF65-F5344CB8AC3E}">
        <p14:creationId xmlns:p14="http://schemas.microsoft.com/office/powerpoint/2010/main" val="9955474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p:spPr>
        <p:txBody>
          <a:bodyPr/>
          <a:lstStyle/>
          <a:p>
            <a:pPr eaLnBrk="1" hangingPunct="1"/>
            <a:r>
              <a:rPr lang="en-US" altLang="en-US" sz="1200" u="none" dirty="0"/>
              <a:t>Module A contains six modules. This is Module</a:t>
            </a:r>
            <a:r>
              <a:rPr lang="en-US" altLang="en-US" sz="1200" u="none" baseline="0" dirty="0"/>
              <a:t> A1, Tools and Resources. </a:t>
            </a:r>
            <a:endParaRPr lang="en-US" altLang="en-US" sz="1200" u="none" strike="sngStrike" dirty="0"/>
          </a:p>
          <a:p>
            <a:pPr eaLnBrk="1" hangingPunct="1"/>
            <a:endParaRPr lang="en-US" altLang="en-US" sz="1200" dirty="0"/>
          </a:p>
          <a:p>
            <a:pPr eaLnBrk="1" hangingPunct="1"/>
            <a:endParaRPr lang="en-US" altLang="en-US" sz="1200" dirty="0"/>
          </a:p>
        </p:txBody>
      </p:sp>
      <p:sp>
        <p:nvSpPr>
          <p:cNvPr id="14340" name="Slide Number Placeholder 3"/>
          <p:cNvSpPr>
            <a:spLocks noGrp="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7F809EBE-3666-4D75-9868-20B2108B5F8F}" type="slidenum">
              <a:rPr lang="en-US" altLang="en-US" sz="1200" smtClean="0">
                <a:solidFill>
                  <a:srgbClr val="000000"/>
                </a:solidFill>
              </a:rPr>
              <a:pPr/>
              <a:t>2</a:t>
            </a:fld>
            <a:endParaRPr lang="en-US" altLang="en-US" sz="1200">
              <a:solidFill>
                <a:srgbClr val="000000"/>
              </a:solidFill>
            </a:endParaRPr>
          </a:p>
        </p:txBody>
      </p:sp>
    </p:spTree>
    <p:extLst>
      <p:ext uri="{BB962C8B-B14F-4D97-AF65-F5344CB8AC3E}">
        <p14:creationId xmlns:p14="http://schemas.microsoft.com/office/powerpoint/2010/main" val="19325478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80C7CE6C-1B97-4066-A571-80C82A952533}" type="slidenum">
              <a:rPr lang="en-US" altLang="en-US" sz="1200" smtClean="0"/>
              <a:pPr/>
              <a:t>3</a:t>
            </a:fld>
            <a:endParaRPr lang="en-US" altLang="en-US" sz="1200"/>
          </a:p>
        </p:txBody>
      </p:sp>
      <p:sp>
        <p:nvSpPr>
          <p:cNvPr id="18435" name="Rectangle 2"/>
          <p:cNvSpPr>
            <a:spLocks noGrp="1" noRot="1" noChangeAspect="1" noChangeArrowheads="1" noTextEdit="1"/>
          </p:cNvSpPr>
          <p:nvPr>
            <p:ph type="sldImg"/>
          </p:nvPr>
        </p:nvSpPr>
        <p:spPr>
          <a:xfrm>
            <a:off x="1228725" y="455613"/>
            <a:ext cx="4375150" cy="3281362"/>
          </a:xfrm>
          <a:ln/>
        </p:spPr>
      </p:sp>
      <p:sp>
        <p:nvSpPr>
          <p:cNvPr id="18436" name="Rectangle 3"/>
          <p:cNvSpPr>
            <a:spLocks noGrp="1" noChangeArrowheads="1"/>
          </p:cNvSpPr>
          <p:nvPr>
            <p:ph type="body" idx="1"/>
          </p:nvPr>
        </p:nvSpPr>
        <p:spPr>
          <a:xfrm>
            <a:off x="506413" y="4067175"/>
            <a:ext cx="5838825" cy="4752975"/>
          </a:xfrm>
          <a:noFill/>
        </p:spPr>
        <p:txBody>
          <a:bodyPr/>
          <a:lstStyle/>
          <a:p>
            <a:pPr eaLnBrk="1" hangingPunct="1"/>
            <a:r>
              <a:rPr lang="en-US" altLang="en-US" sz="1200" u="none" dirty="0"/>
              <a:t>This module describes the tools and resources available for Codes and Standards.</a:t>
            </a:r>
          </a:p>
        </p:txBody>
      </p:sp>
    </p:spTree>
    <p:extLst>
      <p:ext uri="{BB962C8B-B14F-4D97-AF65-F5344CB8AC3E}">
        <p14:creationId xmlns:p14="http://schemas.microsoft.com/office/powerpoint/2010/main" val="18912458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5C199653-E65F-4C76-833E-46A07CC209CC}" type="slidenum">
              <a:rPr lang="en-US" altLang="en-US" sz="1200"/>
              <a:pPr/>
              <a:t>4</a:t>
            </a:fld>
            <a:endParaRPr lang="en-US" altLang="en-US" sz="1200"/>
          </a:p>
        </p:txBody>
      </p:sp>
      <p:sp>
        <p:nvSpPr>
          <p:cNvPr id="20483" name="Rectangle 2"/>
          <p:cNvSpPr>
            <a:spLocks noGrp="1" noRot="1" noChangeAspect="1" noChangeArrowheads="1" noTextEdit="1"/>
          </p:cNvSpPr>
          <p:nvPr>
            <p:ph type="sldImg"/>
          </p:nvPr>
        </p:nvSpPr>
        <p:spPr>
          <a:xfrm>
            <a:off x="1228725" y="455613"/>
            <a:ext cx="4375150" cy="3281362"/>
          </a:xfrm>
          <a:ln/>
        </p:spPr>
      </p:sp>
      <p:sp>
        <p:nvSpPr>
          <p:cNvPr id="20484" name="Rectangle 3"/>
          <p:cNvSpPr>
            <a:spLocks noGrp="1" noChangeArrowheads="1"/>
          </p:cNvSpPr>
          <p:nvPr>
            <p:ph type="body" idx="1"/>
          </p:nvPr>
        </p:nvSpPr>
        <p:spPr>
          <a:xfrm>
            <a:off x="506413" y="4067175"/>
            <a:ext cx="5838825" cy="4752975"/>
          </a:xfrm>
          <a:noFill/>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altLang="en-US" sz="1200" u="none" dirty="0">
                <a:solidFill>
                  <a:schemeClr val="tx1"/>
                </a:solidFill>
              </a:rPr>
              <a:t>Standards &amp; Certification (S&amp;C) website offers many resources that aids both new interested parties as well as current volunteer members to learn more about:</a:t>
            </a:r>
          </a:p>
          <a:p>
            <a:pPr marL="285750" indent="-285750" eaLnBrk="1" hangingPunct="1">
              <a:buFontTx/>
              <a:buChar char="-"/>
            </a:pPr>
            <a:r>
              <a:rPr lang="en-US" altLang="en-US" sz="1200" u="none" dirty="0">
                <a:solidFill>
                  <a:schemeClr val="tx1"/>
                </a:solidFill>
              </a:rPr>
              <a:t>Membership Criteria including types of committee membership</a:t>
            </a:r>
          </a:p>
          <a:p>
            <a:pPr marL="285750" indent="-285750" eaLnBrk="1" hangingPunct="1">
              <a:buFontTx/>
              <a:buChar char="-"/>
            </a:pPr>
            <a:r>
              <a:rPr lang="en-US" altLang="en-US" sz="1200" u="none" dirty="0">
                <a:solidFill>
                  <a:schemeClr val="tx1"/>
                </a:solidFill>
              </a:rPr>
              <a:t>How to get involved in an S&amp;C Committee</a:t>
            </a:r>
          </a:p>
          <a:p>
            <a:pPr marL="285750" indent="-285750" eaLnBrk="1" hangingPunct="1">
              <a:buFontTx/>
              <a:buChar char="-"/>
            </a:pPr>
            <a:r>
              <a:rPr lang="en-US" altLang="en-US" sz="1200" u="none" dirty="0">
                <a:solidFill>
                  <a:schemeClr val="tx1"/>
                </a:solidFill>
              </a:rPr>
              <a:t>Training on ASME’s electronic tool, C&amp;S Connect</a:t>
            </a:r>
          </a:p>
          <a:p>
            <a:pPr marL="285750" indent="-285750" eaLnBrk="1" hangingPunct="1">
              <a:buFontTx/>
              <a:buChar char="-"/>
            </a:pPr>
            <a:r>
              <a:rPr lang="en-US" altLang="en-US" sz="1200" u="none" dirty="0">
                <a:solidFill>
                  <a:schemeClr val="tx1"/>
                </a:solidFill>
              </a:rPr>
              <a:t>Other resources</a:t>
            </a:r>
          </a:p>
          <a:p>
            <a:pPr eaLnBrk="1" hangingPunct="1"/>
            <a:endParaRPr lang="en-US" altLang="en-US" sz="1200" b="1" u="none" dirty="0">
              <a:solidFill>
                <a:schemeClr val="tx1"/>
              </a:solidFill>
            </a:endParaRPr>
          </a:p>
          <a:p>
            <a:pPr eaLnBrk="1" hangingPunct="1"/>
            <a:endParaRPr lang="en-US" altLang="en-US" sz="1200" u="none" dirty="0">
              <a:solidFill>
                <a:schemeClr val="tx1"/>
              </a:solidFill>
            </a:endParaRPr>
          </a:p>
        </p:txBody>
      </p:sp>
    </p:spTree>
    <p:extLst>
      <p:ext uri="{BB962C8B-B14F-4D97-AF65-F5344CB8AC3E}">
        <p14:creationId xmlns:p14="http://schemas.microsoft.com/office/powerpoint/2010/main" val="33217951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5C199653-E65F-4C76-833E-46A07CC209CC}" type="slidenum">
              <a:rPr lang="en-US" altLang="en-US" sz="1200"/>
              <a:pPr/>
              <a:t>5</a:t>
            </a:fld>
            <a:endParaRPr lang="en-US" altLang="en-US" sz="1200"/>
          </a:p>
        </p:txBody>
      </p:sp>
      <p:sp>
        <p:nvSpPr>
          <p:cNvPr id="20483" name="Rectangle 2"/>
          <p:cNvSpPr>
            <a:spLocks noGrp="1" noRot="1" noChangeAspect="1" noChangeArrowheads="1" noTextEdit="1"/>
          </p:cNvSpPr>
          <p:nvPr>
            <p:ph type="sldImg"/>
          </p:nvPr>
        </p:nvSpPr>
        <p:spPr>
          <a:xfrm>
            <a:off x="1228725" y="455613"/>
            <a:ext cx="4375150" cy="3281362"/>
          </a:xfrm>
          <a:ln/>
        </p:spPr>
      </p:sp>
      <p:sp>
        <p:nvSpPr>
          <p:cNvPr id="20484" name="Rectangle 3"/>
          <p:cNvSpPr>
            <a:spLocks noGrp="1" noChangeArrowheads="1"/>
          </p:cNvSpPr>
          <p:nvPr>
            <p:ph type="body" idx="1"/>
          </p:nvPr>
        </p:nvSpPr>
        <p:spPr>
          <a:xfrm>
            <a:off x="506413" y="4067175"/>
            <a:ext cx="5838825" cy="4752975"/>
          </a:xfrm>
          <a:noFill/>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buFont typeface="Arial" panose="020B0604020202020204" pitchFamily="34" charset="0"/>
              <a:buNone/>
            </a:pPr>
            <a:r>
              <a:rPr lang="en-US" altLang="en-US" sz="1200" u="none" strike="noStrike" dirty="0">
                <a:solidFill>
                  <a:schemeClr val="tx1"/>
                </a:solidFill>
                <a:effectLst/>
              </a:rPr>
              <a:t>The </a:t>
            </a:r>
            <a:r>
              <a:rPr lang="en-US" altLang="en-US" sz="1200" u="none" dirty="0">
                <a:solidFill>
                  <a:schemeClr val="tx1"/>
                </a:solidFill>
              </a:rPr>
              <a:t>Codes &amp; Standards (C&amp;S) website* is an excellent resource for information regarding C&amp;S. On this website, you will find detailed information regarding our</a:t>
            </a:r>
            <a:r>
              <a:rPr lang="en-US" altLang="en-US" sz="1200" u="none" baseline="0" dirty="0">
                <a:solidFill>
                  <a:schemeClr val="tx1"/>
                </a:solidFill>
              </a:rPr>
              <a:t> </a:t>
            </a:r>
            <a:r>
              <a:rPr lang="en-US" altLang="en-US" sz="1200" u="none" dirty="0">
                <a:solidFill>
                  <a:schemeClr val="tx1"/>
                </a:solidFill>
              </a:rPr>
              <a:t>Policies, Procedures, Guides and other Resources.</a:t>
            </a:r>
          </a:p>
          <a:p>
            <a:pPr eaLnBrk="1" hangingPunct="1">
              <a:spcBef>
                <a:spcPct val="0"/>
              </a:spcBef>
            </a:pPr>
            <a:endParaRPr lang="en-US" altLang="en-US" sz="1200" strike="noStrike" dirty="0">
              <a:solidFill>
                <a:schemeClr val="tx1"/>
              </a:solidFill>
              <a:effectLst/>
            </a:endParaRPr>
          </a:p>
          <a:p>
            <a:pPr eaLnBrk="1" hangingPunct="1"/>
            <a:endParaRPr lang="en-US" altLang="en-US" sz="1200" b="1" dirty="0">
              <a:solidFill>
                <a:schemeClr val="tx1"/>
              </a:solidFill>
            </a:endParaRPr>
          </a:p>
          <a:p>
            <a:pPr eaLnBrk="1" hangingPunct="1"/>
            <a:endParaRPr lang="en-US" altLang="en-US" sz="1200" dirty="0">
              <a:solidFill>
                <a:schemeClr val="tx1"/>
              </a:solidFill>
            </a:endParaRPr>
          </a:p>
        </p:txBody>
      </p:sp>
    </p:spTree>
    <p:extLst>
      <p:ext uri="{BB962C8B-B14F-4D97-AF65-F5344CB8AC3E}">
        <p14:creationId xmlns:p14="http://schemas.microsoft.com/office/powerpoint/2010/main" val="35526641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F814BB2D-1726-4B22-A805-90E707B119D4}" type="slidenum">
              <a:rPr lang="en-US" altLang="en-US" sz="1200"/>
              <a:pPr/>
              <a:t>6</a:t>
            </a:fld>
            <a:endParaRPr lang="en-US" altLang="en-US" sz="1200"/>
          </a:p>
        </p:txBody>
      </p:sp>
      <p:sp>
        <p:nvSpPr>
          <p:cNvPr id="24579" name="Rectangle 2"/>
          <p:cNvSpPr>
            <a:spLocks noGrp="1" noRot="1" noChangeAspect="1" noChangeArrowheads="1" noTextEdit="1"/>
          </p:cNvSpPr>
          <p:nvPr>
            <p:ph type="sldImg"/>
          </p:nvPr>
        </p:nvSpPr>
        <p:spPr>
          <a:xfrm>
            <a:off x="1249363" y="455613"/>
            <a:ext cx="4375150" cy="3281362"/>
          </a:xfrm>
          <a:ln/>
        </p:spPr>
      </p:sp>
      <p:sp>
        <p:nvSpPr>
          <p:cNvPr id="24580" name="Rectangle 3"/>
          <p:cNvSpPr>
            <a:spLocks noGrp="1" noChangeArrowheads="1"/>
          </p:cNvSpPr>
          <p:nvPr>
            <p:ph type="body" idx="1"/>
          </p:nvPr>
        </p:nvSpPr>
        <p:spPr>
          <a:xfrm>
            <a:off x="506413" y="4067175"/>
            <a:ext cx="5838825" cy="4752975"/>
          </a:xfrm>
          <a:noFill/>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166688" indent="-166688" eaLnBrk="1" hangingPunct="1"/>
            <a:r>
              <a:rPr lang="en-US" altLang="en-US" sz="1200" b="0" u="none" dirty="0">
                <a:solidFill>
                  <a:schemeClr val="tx1"/>
                </a:solidFill>
              </a:rPr>
              <a:t>Codes and Standards Policies (CSPs):</a:t>
            </a:r>
          </a:p>
          <a:p>
            <a:pPr marL="166688" indent="-166688" eaLnBrk="1" hangingPunct="1">
              <a:buFontTx/>
              <a:buChar char="•"/>
            </a:pPr>
            <a:r>
              <a:rPr lang="en-US" altLang="en-US" sz="1200" b="0" u="none" dirty="0">
                <a:solidFill>
                  <a:schemeClr val="tx1"/>
                </a:solidFill>
              </a:rPr>
              <a:t>The ASME CSPs are</a:t>
            </a:r>
            <a:r>
              <a:rPr lang="en-US" altLang="en-US" sz="1200" b="0" u="none" baseline="0" dirty="0">
                <a:solidFill>
                  <a:schemeClr val="tx1"/>
                </a:solidFill>
              </a:rPr>
              <a:t> </a:t>
            </a:r>
            <a:r>
              <a:rPr lang="en-US" altLang="en-US" sz="1200" b="0" u="none" dirty="0">
                <a:solidFill>
                  <a:schemeClr val="tx1"/>
                </a:solidFill>
              </a:rPr>
              <a:t>operating policies that is applicable to the operation</a:t>
            </a:r>
            <a:r>
              <a:rPr lang="en-US" altLang="en-US" sz="1200" b="0" u="none" baseline="0" dirty="0">
                <a:solidFill>
                  <a:schemeClr val="tx1"/>
                </a:solidFill>
              </a:rPr>
              <a:t> of Standards and Certification Committees. </a:t>
            </a:r>
          </a:p>
          <a:p>
            <a:pPr marL="166688" indent="-166688" eaLnBrk="1" hangingPunct="1">
              <a:buFontTx/>
              <a:buChar char="•"/>
            </a:pPr>
            <a:r>
              <a:rPr lang="en-US" altLang="en-US" sz="1200" b="0" u="none" baseline="0" dirty="0">
                <a:solidFill>
                  <a:schemeClr val="tx1"/>
                </a:solidFill>
              </a:rPr>
              <a:t>There are over 50 CSPs that have been </a:t>
            </a:r>
            <a:r>
              <a:rPr lang="en-US" altLang="en-US" sz="1200" b="0" u="none" dirty="0">
                <a:solidFill>
                  <a:schemeClr val="tx1"/>
                </a:solidFill>
              </a:rPr>
              <a:t>approved by the </a:t>
            </a:r>
            <a:r>
              <a:rPr lang="en-US" altLang="en-US" sz="1200" b="0" u="none" dirty="0">
                <a:solidFill>
                  <a:schemeClr val="tx1"/>
                </a:solidFill>
                <a:cs typeface="Times New Roman" panose="02020603050405020304" pitchFamily="18" charset="0"/>
              </a:rPr>
              <a:t>Council on Standards and Certification </a:t>
            </a:r>
          </a:p>
          <a:p>
            <a:pPr marL="0" indent="0" eaLnBrk="1" hangingPunct="1">
              <a:buFontTx/>
              <a:buNone/>
            </a:pPr>
            <a:r>
              <a:rPr lang="en-US" altLang="en-US" sz="1200" b="0" u="none" dirty="0">
                <a:solidFill>
                  <a:schemeClr val="tx1"/>
                </a:solidFill>
              </a:rPr>
              <a:t> </a:t>
            </a:r>
          </a:p>
          <a:p>
            <a:pPr marL="166688" indent="-166688" eaLnBrk="1" hangingPunct="1"/>
            <a:r>
              <a:rPr lang="en-US" altLang="en-US" sz="1200" b="0" u="none" dirty="0">
                <a:solidFill>
                  <a:schemeClr val="tx1"/>
                </a:solidFill>
              </a:rPr>
              <a:t>ASME</a:t>
            </a:r>
            <a:r>
              <a:rPr lang="en-US" altLang="en-US" sz="1200" b="0" u="none" baseline="0" dirty="0">
                <a:solidFill>
                  <a:schemeClr val="tx1"/>
                </a:solidFill>
              </a:rPr>
              <a:t> Constitution and By-Law:</a:t>
            </a:r>
          </a:p>
          <a:p>
            <a:pPr marL="285750" indent="-285750" eaLnBrk="1" hangingPunct="1">
              <a:buFont typeface="Arial" panose="020B0604020202020204" pitchFamily="34" charset="0"/>
              <a:buChar char="•"/>
            </a:pPr>
            <a:r>
              <a:rPr lang="en-US" altLang="en-US" sz="1200" b="0" u="none" dirty="0">
                <a:solidFill>
                  <a:schemeClr val="tx1"/>
                </a:solidFill>
              </a:rPr>
              <a:t>The ASME Constitution is a body of fundamental principles</a:t>
            </a:r>
            <a:r>
              <a:rPr lang="en-US" altLang="en-US" sz="1200" b="0" u="none" baseline="0" dirty="0">
                <a:solidFill>
                  <a:schemeClr val="tx1"/>
                </a:solidFill>
              </a:rPr>
              <a:t> that can </a:t>
            </a:r>
            <a:r>
              <a:rPr lang="en-US" altLang="en-US" sz="1200" b="0" u="none" dirty="0">
                <a:solidFill>
                  <a:schemeClr val="tx1"/>
                </a:solidFill>
              </a:rPr>
              <a:t>only be changed by vote of the ASME Society Membership.</a:t>
            </a:r>
          </a:p>
          <a:p>
            <a:pPr marL="285750" indent="-285750" eaLnBrk="1" hangingPunct="1">
              <a:buFont typeface="Arial" panose="020B0604020202020204" pitchFamily="34" charset="0"/>
              <a:buChar char="•"/>
            </a:pPr>
            <a:r>
              <a:rPr lang="en-US" altLang="en-US" sz="1200" b="0" u="none" dirty="0">
                <a:solidFill>
                  <a:schemeClr val="tx1"/>
                </a:solidFill>
              </a:rPr>
              <a:t>The ASME By-Laws contain rules regarding the organization and conduct of the ASME Society</a:t>
            </a:r>
            <a:r>
              <a:rPr lang="en-US" altLang="en-US" sz="1200" b="0" u="none" baseline="0" dirty="0">
                <a:solidFill>
                  <a:schemeClr val="tx1"/>
                </a:solidFill>
              </a:rPr>
              <a:t> and are</a:t>
            </a:r>
            <a:r>
              <a:rPr lang="en-US" altLang="en-US" sz="1200" b="0" u="none" dirty="0">
                <a:solidFill>
                  <a:schemeClr val="tx1"/>
                </a:solidFill>
              </a:rPr>
              <a:t> approved by the Board of Governors.</a:t>
            </a:r>
          </a:p>
          <a:p>
            <a:pPr marL="166688" indent="-166688" eaLnBrk="1" hangingPunct="1"/>
            <a:endParaRPr lang="en-US" altLang="en-US" sz="1200" b="0" u="none" dirty="0">
              <a:solidFill>
                <a:schemeClr val="tx1"/>
              </a:solidFill>
            </a:endParaRPr>
          </a:p>
          <a:p>
            <a:pPr marL="166688" indent="-166688" eaLnBrk="1" hangingPunct="1"/>
            <a:r>
              <a:rPr lang="en-US" altLang="en-US" sz="1200" b="0" u="none" dirty="0">
                <a:solidFill>
                  <a:schemeClr val="tx1"/>
                </a:solidFill>
              </a:rPr>
              <a:t>ASME</a:t>
            </a:r>
            <a:r>
              <a:rPr lang="en-US" altLang="en-US" sz="1200" b="0" u="none" baseline="0" dirty="0">
                <a:solidFill>
                  <a:schemeClr val="tx1"/>
                </a:solidFill>
              </a:rPr>
              <a:t> </a:t>
            </a:r>
            <a:r>
              <a:rPr lang="en-US" altLang="en-US" sz="1200" b="0" u="none" dirty="0">
                <a:solidFill>
                  <a:schemeClr val="tx1"/>
                </a:solidFill>
              </a:rPr>
              <a:t>Society Policies: </a:t>
            </a:r>
          </a:p>
          <a:p>
            <a:pPr marL="166688" indent="-166688" eaLnBrk="1" hangingPunct="1">
              <a:buFontTx/>
              <a:buChar char="•"/>
            </a:pPr>
            <a:r>
              <a:rPr lang="en-US" altLang="en-US" sz="1200" b="0" u="none" dirty="0">
                <a:solidFill>
                  <a:schemeClr val="tx1"/>
                </a:solidFill>
              </a:rPr>
              <a:t>Documents that set forth the rules and procedures, consistent with the constitution and By-Laws, relating to some particular aspect(s) of the ASME Organization and operation</a:t>
            </a:r>
          </a:p>
          <a:p>
            <a:pPr marL="166688" indent="-166688" eaLnBrk="1" hangingPunct="1">
              <a:buFontTx/>
              <a:buChar char="•"/>
            </a:pPr>
            <a:r>
              <a:rPr lang="en-US" altLang="en-US" sz="1200" b="0" u="none" dirty="0">
                <a:solidFill>
                  <a:schemeClr val="tx1"/>
                </a:solidFill>
              </a:rPr>
              <a:t>There</a:t>
            </a:r>
            <a:r>
              <a:rPr lang="en-US" altLang="en-US" sz="1200" b="0" u="none" baseline="0" dirty="0">
                <a:solidFill>
                  <a:schemeClr val="tx1"/>
                </a:solidFill>
              </a:rPr>
              <a:t> are over 75 Society Polices that have been approved </a:t>
            </a:r>
            <a:r>
              <a:rPr lang="en-US" altLang="en-US" sz="1200" b="0" u="none" dirty="0">
                <a:solidFill>
                  <a:schemeClr val="tx1"/>
                </a:solidFill>
              </a:rPr>
              <a:t>by the Board of Governors. </a:t>
            </a:r>
          </a:p>
          <a:p>
            <a:pPr marL="166688" indent="-166688" eaLnBrk="1" hangingPunct="1"/>
            <a:endParaRPr lang="en-US" altLang="en-US" sz="1200" b="0" u="none" dirty="0">
              <a:solidFill>
                <a:schemeClr val="tx1"/>
              </a:solidFill>
            </a:endParaRPr>
          </a:p>
        </p:txBody>
      </p:sp>
    </p:spTree>
    <p:extLst>
      <p:ext uri="{BB962C8B-B14F-4D97-AF65-F5344CB8AC3E}">
        <p14:creationId xmlns:p14="http://schemas.microsoft.com/office/powerpoint/2010/main" val="26009970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7064E334-DA22-49DA-AA00-79DC03B2AD6B}" type="slidenum">
              <a:rPr lang="en-US" altLang="en-US" sz="1200"/>
              <a:pPr/>
              <a:t>7</a:t>
            </a:fld>
            <a:endParaRPr lang="en-US" altLang="en-US" sz="1200"/>
          </a:p>
        </p:txBody>
      </p:sp>
      <p:sp>
        <p:nvSpPr>
          <p:cNvPr id="22531" name="Rectangle 2"/>
          <p:cNvSpPr>
            <a:spLocks noGrp="1" noRot="1" noChangeAspect="1" noChangeArrowheads="1" noTextEdit="1"/>
          </p:cNvSpPr>
          <p:nvPr>
            <p:ph type="sldImg"/>
          </p:nvPr>
        </p:nvSpPr>
        <p:spPr>
          <a:xfrm>
            <a:off x="1247775" y="455613"/>
            <a:ext cx="4375150" cy="3281362"/>
          </a:xfrm>
          <a:ln/>
        </p:spPr>
      </p:sp>
      <p:sp>
        <p:nvSpPr>
          <p:cNvPr id="22532" name="Rectangle 3"/>
          <p:cNvSpPr>
            <a:spLocks noGrp="1" noChangeArrowheads="1"/>
          </p:cNvSpPr>
          <p:nvPr>
            <p:ph type="body" idx="1"/>
          </p:nvPr>
        </p:nvSpPr>
        <p:spPr>
          <a:xfrm>
            <a:off x="525463" y="4067175"/>
            <a:ext cx="5838825" cy="4752975"/>
          </a:xfrm>
          <a:noFill/>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133" tIns="46067" rIns="92133" bIns="46067"/>
          <a:lstStyle/>
          <a:p>
            <a:pPr eaLnBrk="1" hangingPunct="1"/>
            <a:r>
              <a:rPr lang="en-US" altLang="en-US" sz="1200" u="none" dirty="0">
                <a:solidFill>
                  <a:schemeClr val="tx1"/>
                </a:solidFill>
              </a:rPr>
              <a:t>The</a:t>
            </a:r>
            <a:r>
              <a:rPr lang="en-US" altLang="en-US" sz="1200" u="none" baseline="0" dirty="0">
                <a:solidFill>
                  <a:schemeClr val="tx1"/>
                </a:solidFill>
              </a:rPr>
              <a:t> Operating Procedures for ASME Codes &amp; Standards Development Committee contain requirements and guidance for use by ASME standards development committees to organize, staff, and administer their activities associated with the development and maintenance of ASME Codes and Standards. </a:t>
            </a:r>
          </a:p>
          <a:p>
            <a:pPr eaLnBrk="1" hangingPunct="1"/>
            <a:endParaRPr lang="en-US" altLang="en-US" sz="1200" u="none" baseline="0" dirty="0">
              <a:solidFill>
                <a:schemeClr val="tx1"/>
              </a:solidFill>
            </a:endParaRPr>
          </a:p>
          <a:p>
            <a:pPr eaLnBrk="1" hangingPunct="1"/>
            <a:r>
              <a:rPr lang="en-US" altLang="en-US" sz="1200" u="none" baseline="0" dirty="0">
                <a:solidFill>
                  <a:schemeClr val="tx1"/>
                </a:solidFill>
              </a:rPr>
              <a:t>They were developed in order to comply with the ANSI Essential Requirements. They may also be referred to as the ANSI Accredited Procedures. These procedures are approved by the ANSI Executive Standards Council (</a:t>
            </a:r>
            <a:r>
              <a:rPr lang="en-US" altLang="en-US" sz="1200" u="none" baseline="0" dirty="0" err="1">
                <a:solidFill>
                  <a:schemeClr val="tx1"/>
                </a:solidFill>
              </a:rPr>
              <a:t>ExSC</a:t>
            </a:r>
            <a:r>
              <a:rPr lang="en-US" altLang="en-US" sz="1200" u="none" baseline="0" dirty="0">
                <a:solidFill>
                  <a:schemeClr val="tx1"/>
                </a:solidFill>
              </a:rPr>
              <a:t>). </a:t>
            </a:r>
            <a:r>
              <a:rPr lang="en-US" sz="1200" u="none" kern="1200" dirty="0">
                <a:solidFill>
                  <a:schemeClr val="tx1"/>
                </a:solidFill>
                <a:effectLst/>
                <a:latin typeface="Arial" panose="020B0604020202020204" pitchFamily="34" charset="0"/>
                <a:ea typeface="+mn-ea"/>
                <a:cs typeface="+mn-cs"/>
              </a:rPr>
              <a:t>Amendments to these procedures can be proposed at any time and require the approval of the Council on Standards and Certification or their designee. Any amendments</a:t>
            </a:r>
            <a:r>
              <a:rPr lang="en-US" sz="1200" u="none" kern="1200" baseline="0" dirty="0">
                <a:solidFill>
                  <a:schemeClr val="tx1"/>
                </a:solidFill>
                <a:effectLst/>
                <a:latin typeface="Arial" panose="020B0604020202020204" pitchFamily="34" charset="0"/>
                <a:ea typeface="+mn-ea"/>
                <a:cs typeface="+mn-cs"/>
              </a:rPr>
              <a:t> to these procedures will be submitted to ANSI for acceptance in accordance with their criteria for acceptance of revisions to the accredited procedures. </a:t>
            </a:r>
            <a:endParaRPr lang="en-US" sz="1200" u="none" kern="1200" dirty="0">
              <a:solidFill>
                <a:schemeClr val="tx1"/>
              </a:solidFill>
              <a:effectLst/>
              <a:latin typeface="Arial" panose="020B0604020202020204" pitchFamily="34" charset="0"/>
              <a:ea typeface="+mn-ea"/>
              <a:cs typeface="+mn-cs"/>
            </a:endParaRPr>
          </a:p>
          <a:p>
            <a:pPr eaLnBrk="1" hangingPunct="1"/>
            <a:endParaRPr lang="en-US" altLang="en-US" sz="1200" u="none" strike="sngStrike" dirty="0">
              <a:solidFill>
                <a:schemeClr val="tx1"/>
              </a:solidFill>
            </a:endParaRPr>
          </a:p>
        </p:txBody>
      </p:sp>
    </p:spTree>
    <p:extLst>
      <p:ext uri="{BB962C8B-B14F-4D97-AF65-F5344CB8AC3E}">
        <p14:creationId xmlns:p14="http://schemas.microsoft.com/office/powerpoint/2010/main" val="6618817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7064E334-DA22-49DA-AA00-79DC03B2AD6B}" type="slidenum">
              <a:rPr lang="en-US" altLang="en-US" sz="1200"/>
              <a:pPr/>
              <a:t>8</a:t>
            </a:fld>
            <a:endParaRPr lang="en-US" altLang="en-US" sz="1200"/>
          </a:p>
        </p:txBody>
      </p:sp>
      <p:sp>
        <p:nvSpPr>
          <p:cNvPr id="22531" name="Rectangle 2"/>
          <p:cNvSpPr>
            <a:spLocks noGrp="1" noRot="1" noChangeAspect="1" noChangeArrowheads="1" noTextEdit="1"/>
          </p:cNvSpPr>
          <p:nvPr>
            <p:ph type="sldImg"/>
          </p:nvPr>
        </p:nvSpPr>
        <p:spPr>
          <a:xfrm>
            <a:off x="1247775" y="455613"/>
            <a:ext cx="4375150" cy="3281362"/>
          </a:xfrm>
          <a:ln/>
        </p:spPr>
      </p:sp>
      <p:sp>
        <p:nvSpPr>
          <p:cNvPr id="22532" name="Rectangle 3"/>
          <p:cNvSpPr>
            <a:spLocks noGrp="1" noChangeArrowheads="1"/>
          </p:cNvSpPr>
          <p:nvPr>
            <p:ph type="body" idx="1"/>
          </p:nvPr>
        </p:nvSpPr>
        <p:spPr>
          <a:xfrm>
            <a:off x="525463" y="4067175"/>
            <a:ext cx="5838825" cy="4752975"/>
          </a:xfrm>
          <a:noFill/>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133" tIns="46067" rIns="92133" bIns="46067"/>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altLang="en-US" sz="1200" dirty="0"/>
              <a:t>The following procedures are not included in the operating procedures; ASME Technical Reports, Operation Procedures for ASME Administered U.S. Technical Advisory Groups (TAG) for ISO Activities &amp; Joint Committee Procedures. </a:t>
            </a:r>
          </a:p>
          <a:p>
            <a:pPr eaLnBrk="1" hangingPunct="1"/>
            <a:endParaRPr lang="en-US" altLang="en-US" sz="1200" dirty="0"/>
          </a:p>
          <a:p>
            <a:pPr eaLnBrk="1" hangingPunct="1"/>
            <a:r>
              <a:rPr lang="en-US" altLang="en-US" sz="1200" dirty="0"/>
              <a:t>ASME Technical Reports are informational in nature and may contain reports of technical research, tutorials, and factual data. The procedures for ASME Technical Reports describe the approval criteria for development such reports. These procedures are approved by the Board on Council Operations &amp; ANSI Executive Standards Council. </a:t>
            </a:r>
          </a:p>
          <a:p>
            <a:pPr eaLnBrk="1" hangingPunct="1"/>
            <a:endParaRPr lang="en-US" altLang="en-US" sz="1200" dirty="0"/>
          </a:p>
          <a:p>
            <a:pPr eaLnBrk="1" hangingPunct="1"/>
            <a:r>
              <a:rPr lang="en-US" altLang="en-US" sz="1200" dirty="0"/>
              <a:t>Operating Procedures for ASME Administered U.S. Technical Advisory Groups (TAG) for ISO Activities describes the committee operation such as U.S. TAG Committee Charter, Functions &amp; Responsibilities &amp; Communication. The procedures are approved by the parent committee which in most cases, the parent committee is the consensus committee. </a:t>
            </a:r>
          </a:p>
          <a:p>
            <a:pPr eaLnBrk="1" hangingPunct="1"/>
            <a:endParaRPr lang="en-US" altLang="en-US" sz="1200" dirty="0"/>
          </a:p>
        </p:txBody>
      </p:sp>
    </p:spTree>
    <p:extLst>
      <p:ext uri="{BB962C8B-B14F-4D97-AF65-F5344CB8AC3E}">
        <p14:creationId xmlns:p14="http://schemas.microsoft.com/office/powerpoint/2010/main" val="6331674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dirty="0"/>
          </a:p>
        </p:txBody>
      </p:sp>
      <p:sp>
        <p:nvSpPr>
          <p:cNvPr id="6" name="Title 5"/>
          <p:cNvSpPr>
            <a:spLocks noGrp="1"/>
          </p:cNvSpPr>
          <p:nvPr>
            <p:ph type="title" hasCustomPrompt="1"/>
          </p:nvPr>
        </p:nvSpPr>
        <p:spPr/>
        <p:txBody>
          <a:bodyPr tIns="91440" bIns="0"/>
          <a:lstStyle/>
          <a:p>
            <a:r>
              <a:rPr lang="en-US" dirty="0"/>
              <a:t>CLICK TO EDIT MASTER TITLE STYLE</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ASME S&amp;C Training – Module A1 Tools &amp; Resources</a:t>
            </a:r>
          </a:p>
        </p:txBody>
      </p:sp>
      <p:sp>
        <p:nvSpPr>
          <p:cNvPr id="5" name="Rectangle 6"/>
          <p:cNvSpPr>
            <a:spLocks noGrp="1" noChangeArrowheads="1"/>
          </p:cNvSpPr>
          <p:nvPr>
            <p:ph type="sldNum" sz="quarter" idx="11"/>
          </p:nvPr>
        </p:nvSpPr>
        <p:spPr>
          <a:ln/>
        </p:spPr>
        <p:txBody>
          <a:bodyPr/>
          <a:lstStyle>
            <a:lvl1pPr>
              <a:defRPr/>
            </a:lvl1pPr>
          </a:lstStyle>
          <a:p>
            <a:pPr>
              <a:defRPr/>
            </a:pPr>
            <a:fld id="{0E547039-A91E-4FE1-A3F6-5273B040E723}" type="slidenum">
              <a:rPr lang="en-US"/>
              <a:pPr>
                <a:defRPr/>
              </a:pPr>
              <a:t>‹#›</a:t>
            </a:fld>
            <a:endParaRPr lang="en-US"/>
          </a:p>
        </p:txBody>
      </p:sp>
    </p:spTree>
    <p:extLst>
      <p:ext uri="{BB962C8B-B14F-4D97-AF65-F5344CB8AC3E}">
        <p14:creationId xmlns:p14="http://schemas.microsoft.com/office/powerpoint/2010/main" val="1670517337"/>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6"/>
          <p:cNvSpPr>
            <a:spLocks noGrp="1"/>
          </p:cNvSpPr>
          <p:nvPr>
            <p:ph type="title" hasCustomPrompt="1"/>
          </p:nvPr>
        </p:nvSpPr>
        <p:spPr/>
        <p:txBody>
          <a:bodyPr tIns="91440" bIns="0"/>
          <a:lstStyle/>
          <a:p>
            <a:r>
              <a:rPr lang="en-US" dirty="0"/>
              <a:t>CLICK TO EDIT MASTER TITLE STYLE</a:t>
            </a:r>
          </a:p>
        </p:txBody>
      </p:sp>
      <p:sp>
        <p:nvSpPr>
          <p:cNvPr id="4" name="Footer Placeholder 3"/>
          <p:cNvSpPr>
            <a:spLocks noGrp="1"/>
          </p:cNvSpPr>
          <p:nvPr>
            <p:ph type="ftr" sz="quarter" idx="10"/>
          </p:nvPr>
        </p:nvSpPr>
        <p:spPr>
          <a:xfrm>
            <a:off x="1397000" y="6477000"/>
            <a:ext cx="6096000" cy="244475"/>
          </a:xfrm>
        </p:spPr>
        <p:txBody>
          <a:bodyPr/>
          <a:lstStyle>
            <a:lvl1pPr>
              <a:defRPr/>
            </a:lvl1pPr>
          </a:lstStyle>
          <a:p>
            <a:pPr>
              <a:defRPr/>
            </a:pPr>
            <a:r>
              <a:rPr lang="en-US" dirty="0"/>
              <a:t>ASME S&amp;C Training – Module A1 Tools &amp; Resources</a:t>
            </a:r>
          </a:p>
        </p:txBody>
      </p:sp>
      <p:sp>
        <p:nvSpPr>
          <p:cNvPr id="5" name="Slide Number Placeholder 4"/>
          <p:cNvSpPr>
            <a:spLocks noGrp="1"/>
          </p:cNvSpPr>
          <p:nvPr>
            <p:ph type="sldNum" sz="quarter" idx="11"/>
          </p:nvPr>
        </p:nvSpPr>
        <p:spPr/>
        <p:txBody>
          <a:bodyPr/>
          <a:lstStyle>
            <a:lvl1pPr>
              <a:defRPr/>
            </a:lvl1pPr>
          </a:lstStyle>
          <a:p>
            <a:pPr>
              <a:defRPr/>
            </a:pPr>
            <a:fld id="{9077FED7-E468-4A9B-BC04-A1D59014E235}" type="slidenum">
              <a:rPr lang="en-US"/>
              <a:pPr>
                <a:defRPr/>
              </a:pPr>
              <a:t>‹#›</a:t>
            </a:fld>
            <a:endParaRPr lang="en-US"/>
          </a:p>
        </p:txBody>
      </p:sp>
    </p:spTree>
    <p:extLst>
      <p:ext uri="{BB962C8B-B14F-4D97-AF65-F5344CB8AC3E}">
        <p14:creationId xmlns:p14="http://schemas.microsoft.com/office/powerpoint/2010/main" val="2821028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tIns="91440" bIns="0"/>
          <a:lstStyle/>
          <a:p>
            <a:r>
              <a:rPr lang="en-US" dirty="0"/>
              <a:t>CLICK TO EDIT MASTER TITLE STYLE</a:t>
            </a:r>
          </a:p>
        </p:txBody>
      </p:sp>
      <p:sp>
        <p:nvSpPr>
          <p:cNvPr id="3" name="Rectangle 5"/>
          <p:cNvSpPr>
            <a:spLocks noGrp="1" noChangeArrowheads="1"/>
          </p:cNvSpPr>
          <p:nvPr>
            <p:ph type="ftr" sz="quarter" idx="10"/>
          </p:nvPr>
        </p:nvSpPr>
        <p:spPr>
          <a:ln/>
        </p:spPr>
        <p:txBody>
          <a:bodyPr/>
          <a:lstStyle>
            <a:lvl1pPr>
              <a:defRPr/>
            </a:lvl1pPr>
          </a:lstStyle>
          <a:p>
            <a:pPr>
              <a:defRPr/>
            </a:pPr>
            <a:r>
              <a:rPr lang="en-US" dirty="0"/>
              <a:t>ASME S&amp;C Training – Module A1 Tools &amp; Resources</a:t>
            </a:r>
          </a:p>
        </p:txBody>
      </p:sp>
      <p:sp>
        <p:nvSpPr>
          <p:cNvPr id="4" name="Rectangle 6"/>
          <p:cNvSpPr>
            <a:spLocks noGrp="1" noChangeArrowheads="1"/>
          </p:cNvSpPr>
          <p:nvPr>
            <p:ph type="sldNum" sz="quarter" idx="11"/>
          </p:nvPr>
        </p:nvSpPr>
        <p:spPr>
          <a:ln/>
        </p:spPr>
        <p:txBody>
          <a:bodyPr/>
          <a:lstStyle>
            <a:lvl1pPr>
              <a:defRPr/>
            </a:lvl1pPr>
          </a:lstStyle>
          <a:p>
            <a:pPr>
              <a:defRPr/>
            </a:pPr>
            <a:fld id="{E1C230CE-4C1F-4350-91B0-9675AE77F2BE}" type="slidenum">
              <a:rPr lang="en-US"/>
              <a:pPr>
                <a:defRPr/>
              </a:pPr>
              <a:t>‹#›</a:t>
            </a:fld>
            <a:endParaRPr lang="en-US"/>
          </a:p>
        </p:txBody>
      </p:sp>
    </p:spTree>
    <p:extLst>
      <p:ext uri="{BB962C8B-B14F-4D97-AF65-F5344CB8AC3E}">
        <p14:creationId xmlns:p14="http://schemas.microsoft.com/office/powerpoint/2010/main" val="3861151044"/>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tIns="91440" bIns="0"/>
          <a:lstStyle/>
          <a:p>
            <a:r>
              <a:rPr lang="en-US" dirty="0"/>
              <a:t>CLICK TO EDIT MASTER TITLE STYLE</a:t>
            </a:r>
          </a:p>
        </p:txBody>
      </p:sp>
      <p:sp>
        <p:nvSpPr>
          <p:cNvPr id="3" name="Rectangle 5"/>
          <p:cNvSpPr>
            <a:spLocks noGrp="1" noChangeArrowheads="1"/>
          </p:cNvSpPr>
          <p:nvPr>
            <p:ph type="ftr" sz="quarter" idx="10"/>
          </p:nvPr>
        </p:nvSpPr>
        <p:spPr>
          <a:ln/>
        </p:spPr>
        <p:txBody>
          <a:bodyPr/>
          <a:lstStyle>
            <a:lvl1pPr>
              <a:defRPr/>
            </a:lvl1pPr>
          </a:lstStyle>
          <a:p>
            <a:pPr>
              <a:defRPr/>
            </a:pPr>
            <a:r>
              <a:rPr lang="en-US" dirty="0"/>
              <a:t>ASME S&amp;C Training – Module A1 Tools &amp; Resources</a:t>
            </a:r>
          </a:p>
        </p:txBody>
      </p:sp>
      <p:sp>
        <p:nvSpPr>
          <p:cNvPr id="4" name="Rectangle 6"/>
          <p:cNvSpPr>
            <a:spLocks noGrp="1" noChangeArrowheads="1"/>
          </p:cNvSpPr>
          <p:nvPr>
            <p:ph type="sldNum" sz="quarter" idx="11"/>
          </p:nvPr>
        </p:nvSpPr>
        <p:spPr>
          <a:ln/>
        </p:spPr>
        <p:txBody>
          <a:bodyPr/>
          <a:lstStyle>
            <a:lvl1pPr>
              <a:defRPr/>
            </a:lvl1pPr>
          </a:lstStyle>
          <a:p>
            <a:pPr>
              <a:defRPr/>
            </a:pPr>
            <a:fld id="{0BB9EF5F-5EE7-48D7-953E-E4B34BCC2964}" type="slidenum">
              <a:rPr lang="en-US"/>
              <a:pPr>
                <a:defRPr/>
              </a:pPr>
              <a:t>‹#›</a:t>
            </a:fld>
            <a:endParaRPr lang="en-US"/>
          </a:p>
        </p:txBody>
      </p:sp>
    </p:spTree>
    <p:extLst>
      <p:ext uri="{BB962C8B-B14F-4D97-AF65-F5344CB8AC3E}">
        <p14:creationId xmlns:p14="http://schemas.microsoft.com/office/powerpoint/2010/main" val="4255627103"/>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tIns="91440" bIns="0"/>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a:t>ASME S&amp;C Training – Module A1 Tools &amp; Resources</a:t>
            </a:r>
          </a:p>
        </p:txBody>
      </p:sp>
      <p:sp>
        <p:nvSpPr>
          <p:cNvPr id="6" name="Rectangle 6"/>
          <p:cNvSpPr>
            <a:spLocks noGrp="1" noChangeArrowheads="1"/>
          </p:cNvSpPr>
          <p:nvPr>
            <p:ph type="sldNum" sz="quarter" idx="11"/>
          </p:nvPr>
        </p:nvSpPr>
        <p:spPr>
          <a:ln/>
        </p:spPr>
        <p:txBody>
          <a:bodyPr/>
          <a:lstStyle>
            <a:lvl1pPr>
              <a:defRPr/>
            </a:lvl1pPr>
          </a:lstStyle>
          <a:p>
            <a:pPr>
              <a:defRPr/>
            </a:pPr>
            <a:fld id="{C0D9D0DF-0461-4F75-8EB4-4F64322CC7CA}" type="slidenum">
              <a:rPr lang="en-US"/>
              <a:pPr>
                <a:defRPr/>
              </a:pPr>
              <a:t>‹#›</a:t>
            </a:fld>
            <a:endParaRPr lang="en-US"/>
          </a:p>
        </p:txBody>
      </p:sp>
    </p:spTree>
    <p:extLst>
      <p:ext uri="{BB962C8B-B14F-4D97-AF65-F5344CB8AC3E}">
        <p14:creationId xmlns:p14="http://schemas.microsoft.com/office/powerpoint/2010/main" val="896956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tIns="91440" bIns="0"/>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ln/>
        </p:spPr>
        <p:txBody>
          <a:bodyPr/>
          <a:lstStyle>
            <a:lvl1pPr>
              <a:defRPr/>
            </a:lvl1pPr>
          </a:lstStyle>
          <a:p>
            <a:pPr>
              <a:defRPr/>
            </a:pPr>
            <a:r>
              <a:rPr lang="en-US" dirty="0"/>
              <a:t>ASME S&amp;C Training – Module A1 Tools &amp; Resources</a:t>
            </a:r>
          </a:p>
        </p:txBody>
      </p:sp>
      <p:sp>
        <p:nvSpPr>
          <p:cNvPr id="8" name="Rectangle 6"/>
          <p:cNvSpPr>
            <a:spLocks noGrp="1" noChangeArrowheads="1"/>
          </p:cNvSpPr>
          <p:nvPr>
            <p:ph type="sldNum" sz="quarter" idx="11"/>
          </p:nvPr>
        </p:nvSpPr>
        <p:spPr>
          <a:ln/>
        </p:spPr>
        <p:txBody>
          <a:bodyPr/>
          <a:lstStyle>
            <a:lvl1pPr>
              <a:defRPr/>
            </a:lvl1pPr>
          </a:lstStyle>
          <a:p>
            <a:pPr>
              <a:defRPr/>
            </a:pPr>
            <a:fld id="{58221BAA-6FD6-405F-9E45-6F87BFC6868B}" type="slidenum">
              <a:rPr lang="en-US"/>
              <a:pPr>
                <a:defRPr/>
              </a:pPr>
              <a:t>‹#›</a:t>
            </a:fld>
            <a:endParaRPr lang="en-US"/>
          </a:p>
        </p:txBody>
      </p:sp>
    </p:spTree>
    <p:extLst>
      <p:ext uri="{BB962C8B-B14F-4D97-AF65-F5344CB8AC3E}">
        <p14:creationId xmlns:p14="http://schemas.microsoft.com/office/powerpoint/2010/main" val="518165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tIns="91440" bIns="0"/>
          <a:lstStyle/>
          <a:p>
            <a:r>
              <a:rPr lang="en-US" dirty="0"/>
              <a:t>CLICK TO EDIT MASTER TITLE STYLE</a:t>
            </a:r>
          </a:p>
        </p:txBody>
      </p:sp>
      <p:sp>
        <p:nvSpPr>
          <p:cNvPr id="3" name="Rectangle 5"/>
          <p:cNvSpPr>
            <a:spLocks noGrp="1" noChangeArrowheads="1"/>
          </p:cNvSpPr>
          <p:nvPr>
            <p:ph type="ftr" sz="quarter" idx="10"/>
          </p:nvPr>
        </p:nvSpPr>
        <p:spPr>
          <a:ln/>
        </p:spPr>
        <p:txBody>
          <a:bodyPr/>
          <a:lstStyle>
            <a:lvl1pPr>
              <a:defRPr/>
            </a:lvl1pPr>
          </a:lstStyle>
          <a:p>
            <a:pPr>
              <a:defRPr/>
            </a:pPr>
            <a:r>
              <a:rPr lang="en-US" dirty="0"/>
              <a:t>ASME S&amp;C Training – Module A1 Tools &amp; Resources</a:t>
            </a:r>
          </a:p>
        </p:txBody>
      </p:sp>
      <p:sp>
        <p:nvSpPr>
          <p:cNvPr id="4" name="Rectangle 6"/>
          <p:cNvSpPr>
            <a:spLocks noGrp="1" noChangeArrowheads="1"/>
          </p:cNvSpPr>
          <p:nvPr>
            <p:ph type="sldNum" sz="quarter" idx="11"/>
          </p:nvPr>
        </p:nvSpPr>
        <p:spPr>
          <a:ln/>
        </p:spPr>
        <p:txBody>
          <a:bodyPr/>
          <a:lstStyle>
            <a:lvl1pPr>
              <a:defRPr/>
            </a:lvl1pPr>
          </a:lstStyle>
          <a:p>
            <a:pPr>
              <a:defRPr/>
            </a:pPr>
            <a:fld id="{79F816E9-746A-432C-B8E3-9C2DD3D4DBCD}" type="slidenum">
              <a:rPr lang="en-US"/>
              <a:pPr>
                <a:defRPr/>
              </a:pPr>
              <a:t>‹#›</a:t>
            </a:fld>
            <a:endParaRPr lang="en-US"/>
          </a:p>
        </p:txBody>
      </p:sp>
    </p:spTree>
    <p:extLst>
      <p:ext uri="{BB962C8B-B14F-4D97-AF65-F5344CB8AC3E}">
        <p14:creationId xmlns:p14="http://schemas.microsoft.com/office/powerpoint/2010/main" val="3435937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a:t>ASME S&amp;C Training – Module A1 Tools &amp; Resources</a:t>
            </a:r>
          </a:p>
        </p:txBody>
      </p:sp>
      <p:sp>
        <p:nvSpPr>
          <p:cNvPr id="6" name="Rectangle 6"/>
          <p:cNvSpPr>
            <a:spLocks noGrp="1" noChangeArrowheads="1"/>
          </p:cNvSpPr>
          <p:nvPr>
            <p:ph type="sldNum" sz="quarter" idx="11"/>
          </p:nvPr>
        </p:nvSpPr>
        <p:spPr>
          <a:ln/>
        </p:spPr>
        <p:txBody>
          <a:bodyPr/>
          <a:lstStyle>
            <a:lvl1pPr>
              <a:defRPr/>
            </a:lvl1pPr>
          </a:lstStyle>
          <a:p>
            <a:pPr>
              <a:defRPr/>
            </a:pPr>
            <a:fld id="{7D06417E-413B-4275-BFC3-3D8F6221F1AF}" type="slidenum">
              <a:rPr lang="en-US"/>
              <a:pPr>
                <a:defRPr/>
              </a:pPr>
              <a:t>‹#›</a:t>
            </a:fld>
            <a:endParaRPr lang="en-US"/>
          </a:p>
        </p:txBody>
      </p:sp>
    </p:spTree>
    <p:extLst>
      <p:ext uri="{BB962C8B-B14F-4D97-AF65-F5344CB8AC3E}">
        <p14:creationId xmlns:p14="http://schemas.microsoft.com/office/powerpoint/2010/main" val="2527680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p:txBody>
          <a:bodyPr/>
          <a:lstStyle>
            <a:lvl1pPr>
              <a:defRPr/>
            </a:lvl1pPr>
          </a:lstStyle>
          <a:p>
            <a:pPr>
              <a:defRPr/>
            </a:pPr>
            <a:r>
              <a:rPr lang="en-US" dirty="0"/>
              <a:t>ASME S&amp;C Training – Module A1 Tools &amp; Resources</a:t>
            </a:r>
          </a:p>
        </p:txBody>
      </p:sp>
      <p:sp>
        <p:nvSpPr>
          <p:cNvPr id="3" name="Rectangle 6"/>
          <p:cNvSpPr>
            <a:spLocks noGrp="1" noChangeArrowheads="1"/>
          </p:cNvSpPr>
          <p:nvPr>
            <p:ph type="sldNum" sz="quarter" idx="11"/>
          </p:nvPr>
        </p:nvSpPr>
        <p:spPr/>
        <p:txBody>
          <a:bodyPr/>
          <a:lstStyle>
            <a:lvl1pPr>
              <a:defRPr/>
            </a:lvl1pPr>
          </a:lstStyle>
          <a:p>
            <a:pPr>
              <a:defRPr/>
            </a:pPr>
            <a:fld id="{F3A8C442-360E-4440-A038-4267314B0832}" type="slidenum">
              <a:rPr lang="en-US"/>
              <a:pPr>
                <a:defRPr/>
              </a:pPr>
              <a:t>‹#›</a:t>
            </a:fld>
            <a:endParaRPr lang="en-US"/>
          </a:p>
        </p:txBody>
      </p:sp>
    </p:spTree>
    <p:extLst>
      <p:ext uri="{BB962C8B-B14F-4D97-AF65-F5344CB8AC3E}">
        <p14:creationId xmlns:p14="http://schemas.microsoft.com/office/powerpoint/2010/main" val="3438561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1.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274638"/>
            <a:ext cx="731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457200" y="1005840"/>
            <a:ext cx="8229600" cy="484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91440" rIns="91440" bIns="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100805" name="Rectangle 5"/>
          <p:cNvSpPr>
            <a:spLocks noGrp="1" noChangeArrowheads="1"/>
          </p:cNvSpPr>
          <p:nvPr>
            <p:ph type="ftr" sz="quarter" idx="3"/>
          </p:nvPr>
        </p:nvSpPr>
        <p:spPr bwMode="auto">
          <a:xfrm>
            <a:off x="1406525" y="6400800"/>
            <a:ext cx="60960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a:solidFill>
                  <a:srgbClr val="003399"/>
                </a:solidFill>
                <a:latin typeface="Arial" panose="020B0604020202020204" pitchFamily="34" charset="0"/>
                <a:cs typeface="Arial" panose="020B0604020202020204" pitchFamily="34" charset="0"/>
              </a:defRPr>
            </a:lvl1pPr>
          </a:lstStyle>
          <a:p>
            <a:pPr>
              <a:defRPr/>
            </a:pPr>
            <a:r>
              <a:rPr lang="en-US" dirty="0"/>
              <a:t>ASME S&amp;C Training – Module A1 Tools &amp; Resources</a:t>
            </a:r>
          </a:p>
        </p:txBody>
      </p:sp>
      <p:sp>
        <p:nvSpPr>
          <p:cNvPr id="1100806" name="Rectangle 6"/>
          <p:cNvSpPr>
            <a:spLocks noGrp="1" noChangeArrowheads="1"/>
          </p:cNvSpPr>
          <p:nvPr>
            <p:ph type="sldNum" sz="quarter" idx="4"/>
          </p:nvPr>
        </p:nvSpPr>
        <p:spPr bwMode="auto">
          <a:xfrm>
            <a:off x="806450" y="6326188"/>
            <a:ext cx="4318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solidFill>
                  <a:srgbClr val="003399"/>
                </a:solidFill>
                <a:latin typeface="Arial" panose="020B0604020202020204" pitchFamily="34" charset="0"/>
                <a:cs typeface="Arial" panose="020B0604020202020204" pitchFamily="34" charset="0"/>
              </a:defRPr>
            </a:lvl1pPr>
          </a:lstStyle>
          <a:p>
            <a:pPr>
              <a:defRPr/>
            </a:pPr>
            <a:fld id="{54FFEE1F-EA40-4095-B27D-16D7931A66C6}" type="slidenum">
              <a:rPr lang="en-US" smtClean="0"/>
              <a:pPr>
                <a:defRPr/>
              </a:pPr>
              <a:t>‹#›</a:t>
            </a:fld>
            <a:endParaRPr lang="en-US" dirty="0"/>
          </a:p>
        </p:txBody>
      </p:sp>
      <p:pic>
        <p:nvPicPr>
          <p:cNvPr id="1030" name="Picture 7" descr="Picture2"/>
          <p:cNvPicPr>
            <a:picLocks noChangeAspect="1" noChangeArrowheads="1"/>
          </p:cNvPicPr>
          <p:nvPr>
            <p:custDataLst>
              <p:tags r:id="rId11"/>
            </p:custDataLst>
          </p:nvPr>
        </p:nvPicPr>
        <p:blipFill>
          <a:blip r:embed="rId12" cstate="print">
            <a:extLst>
              <a:ext uri="{28A0092B-C50C-407E-A947-70E740481C1C}">
                <a14:useLocalDpi xmlns:a14="http://schemas.microsoft.com/office/drawing/2010/main" val="0"/>
              </a:ext>
            </a:extLst>
          </a:blip>
          <a:srcRect/>
          <a:stretch>
            <a:fillRect/>
          </a:stretch>
        </p:blipFill>
        <p:spPr bwMode="auto">
          <a:xfrm>
            <a:off x="7888288" y="6280150"/>
            <a:ext cx="798512"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Line 8"/>
          <p:cNvSpPr>
            <a:spLocks noChangeShapeType="1"/>
          </p:cNvSpPr>
          <p:nvPr/>
        </p:nvSpPr>
        <p:spPr bwMode="auto">
          <a:xfrm>
            <a:off x="457200" y="6248400"/>
            <a:ext cx="8229600" cy="0"/>
          </a:xfrm>
          <a:prstGeom prst="line">
            <a:avLst/>
          </a:prstGeom>
          <a:noFill/>
          <a:ln w="952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2" name="Rectangle 9"/>
          <p:cNvSpPr>
            <a:spLocks noChangeArrowheads="1"/>
          </p:cNvSpPr>
          <p:nvPr/>
        </p:nvSpPr>
        <p:spPr bwMode="auto">
          <a:xfrm>
            <a:off x="433388" y="6330950"/>
            <a:ext cx="708025"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defRPr/>
            </a:pPr>
            <a:r>
              <a:rPr lang="en-US" sz="1200" dirty="0">
                <a:solidFill>
                  <a:srgbClr val="003399"/>
                </a:solidFill>
                <a:latin typeface="Arial" panose="020B0604020202020204" pitchFamily="34" charset="0"/>
                <a:cs typeface="Arial" panose="020B0604020202020204" pitchFamily="34" charset="0"/>
              </a:rPr>
              <a:t>Page</a:t>
            </a:r>
          </a:p>
        </p:txBody>
      </p:sp>
      <p:sp>
        <p:nvSpPr>
          <p:cNvPr id="1033" name="TextBox 8"/>
          <p:cNvSpPr txBox="1">
            <a:spLocks noChangeArrowheads="1"/>
          </p:cNvSpPr>
          <p:nvPr/>
        </p:nvSpPr>
        <p:spPr bwMode="auto">
          <a:xfrm>
            <a:off x="328613" y="6575425"/>
            <a:ext cx="96776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defRPr/>
            </a:pPr>
            <a:r>
              <a:rPr lang="en-US" sz="1200" dirty="0">
                <a:solidFill>
                  <a:srgbClr val="003399"/>
                </a:solidFill>
                <a:latin typeface="Arial" panose="020B0604020202020204" pitchFamily="34" charset="0"/>
                <a:cs typeface="Arial" panose="020B0604020202020204" pitchFamily="34" charset="0"/>
              </a:rPr>
              <a:t>© ASME 2021</a:t>
            </a:r>
          </a:p>
        </p:txBody>
      </p:sp>
    </p:spTree>
  </p:cSld>
  <p:clrMap bg1="lt1" tx1="dk1" bg2="lt2" tx2="dk2" accent1="accent1" accent2="accent2" accent3="accent3" accent4="accent4" accent5="accent5" accent6="accent6" hlink="hlink" folHlink="folHlink"/>
  <p:sldLayoutIdLst>
    <p:sldLayoutId id="2147483841" r:id="rId1"/>
    <p:sldLayoutId id="2147483877" r:id="rId2"/>
    <p:sldLayoutId id="2147483842" r:id="rId3"/>
    <p:sldLayoutId id="2147483843" r:id="rId4"/>
    <p:sldLayoutId id="2147483844" r:id="rId5"/>
    <p:sldLayoutId id="2147483845" r:id="rId6"/>
    <p:sldLayoutId id="2147483846" r:id="rId7"/>
    <p:sldLayoutId id="2147483847" r:id="rId8"/>
    <p:sldLayoutId id="2147483881" r:id="rId9"/>
  </p:sldLayoutIdLst>
  <p:hf hdr="0" dt="0"/>
  <p:txStyles>
    <p:titleStyle>
      <a:lvl1pPr algn="ctr" rtl="0" eaLnBrk="0" fontAlgn="base" hangingPunct="0">
        <a:spcBef>
          <a:spcPct val="0"/>
        </a:spcBef>
        <a:spcAft>
          <a:spcPct val="0"/>
        </a:spcAft>
        <a:defRPr sz="3600" b="1">
          <a:solidFill>
            <a:srgbClr val="003399"/>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600">
          <a:solidFill>
            <a:srgbClr val="003399"/>
          </a:solidFill>
          <a:latin typeface="Tahoma" pitchFamily="34" charset="0"/>
        </a:defRPr>
      </a:lvl2pPr>
      <a:lvl3pPr algn="ctr" rtl="0" eaLnBrk="0" fontAlgn="base" hangingPunct="0">
        <a:spcBef>
          <a:spcPct val="0"/>
        </a:spcBef>
        <a:spcAft>
          <a:spcPct val="0"/>
        </a:spcAft>
        <a:defRPr sz="3600">
          <a:solidFill>
            <a:srgbClr val="003399"/>
          </a:solidFill>
          <a:latin typeface="Tahoma" pitchFamily="34" charset="0"/>
        </a:defRPr>
      </a:lvl3pPr>
      <a:lvl4pPr algn="ctr" rtl="0" eaLnBrk="0" fontAlgn="base" hangingPunct="0">
        <a:spcBef>
          <a:spcPct val="0"/>
        </a:spcBef>
        <a:spcAft>
          <a:spcPct val="0"/>
        </a:spcAft>
        <a:defRPr sz="3600">
          <a:solidFill>
            <a:srgbClr val="003399"/>
          </a:solidFill>
          <a:latin typeface="Tahoma" pitchFamily="34" charset="0"/>
        </a:defRPr>
      </a:lvl4pPr>
      <a:lvl5pPr algn="ctr" rtl="0" eaLnBrk="0" fontAlgn="base" hangingPunct="0">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p:titleStyle>
    <p:bodyStyle>
      <a:lvl1pPr marL="342900" indent="-342900" algn="l" rtl="0" eaLnBrk="0" fontAlgn="base" hangingPunct="0">
        <a:spcBef>
          <a:spcPct val="20000"/>
        </a:spcBef>
        <a:spcAft>
          <a:spcPct val="0"/>
        </a:spcAft>
        <a:buChar char="•"/>
        <a:defRPr sz="2400">
          <a:solidFill>
            <a:srgbClr val="003399"/>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har char="–"/>
        <a:defRPr sz="2000">
          <a:solidFill>
            <a:srgbClr val="003399"/>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har char="•"/>
        <a:defRPr sz="1800">
          <a:solidFill>
            <a:srgbClr val="003399"/>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Char char="–"/>
        <a:defRPr sz="1800">
          <a:solidFill>
            <a:srgbClr val="003399"/>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Char char="»"/>
        <a:defRPr sz="1800">
          <a:solidFill>
            <a:srgbClr val="003399"/>
          </a:solidFill>
          <a:latin typeface="Arial" panose="020B0604020202020204" pitchFamily="34" charset="0"/>
          <a:cs typeface="Arial" panose="020B0604020202020204" pitchFamily="34" charset="0"/>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asme.org/codes-standards/asme-code-committee/get-involved/join-a-c-s-committee"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asme.org/codes-standards/asme-code-committee/get-involved"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s://www.asme.org/codes-standards/asme-code-committee/get-involved/join-a-c-s-committee" TargetMode="External"/><Relationship Id="rId4" Type="http://schemas.openxmlformats.org/officeDocument/2006/relationships/hyperlink" Target="https://cstools.asme.org/"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cstools.asme.org/csconnect/CommitteePages.cfm?Committee=A01000000&amp;Action=7609"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Subtitle 6"/>
          <p:cNvSpPr>
            <a:spLocks noGrp="1"/>
          </p:cNvSpPr>
          <p:nvPr>
            <p:ph type="subTitle" idx="1"/>
          </p:nvPr>
        </p:nvSpPr>
        <p:spPr>
          <a:xfrm>
            <a:off x="914400" y="4663440"/>
            <a:ext cx="7315200" cy="1371600"/>
          </a:xfrm>
        </p:spPr>
        <p:txBody>
          <a:bodyPr/>
          <a:lstStyle/>
          <a:p>
            <a:pPr eaLnBrk="1" hangingPunct="1"/>
            <a:r>
              <a:rPr lang="en-US" altLang="en-US" sz="2800" dirty="0"/>
              <a:t>Module A – Administrative</a:t>
            </a:r>
          </a:p>
          <a:p>
            <a:pPr eaLnBrk="1" hangingPunct="1"/>
            <a:r>
              <a:rPr lang="en-US" altLang="en-US" sz="2800" dirty="0"/>
              <a:t>A1. Tools and Resources</a:t>
            </a:r>
          </a:p>
        </p:txBody>
      </p:sp>
      <p:sp>
        <p:nvSpPr>
          <p:cNvPr id="11266" name="Title 5"/>
          <p:cNvSpPr>
            <a:spLocks noGrp="1"/>
          </p:cNvSpPr>
          <p:nvPr>
            <p:ph type="title"/>
          </p:nvPr>
        </p:nvSpPr>
        <p:spPr>
          <a:xfrm>
            <a:off x="685800" y="2493963"/>
            <a:ext cx="7772400" cy="1870075"/>
          </a:xfrm>
        </p:spPr>
        <p:txBody>
          <a:bodyPr/>
          <a:lstStyle/>
          <a:p>
            <a:pPr eaLnBrk="1" hangingPunct="1"/>
            <a:r>
              <a:rPr lang="en-US" altLang="en-US" b="1" dirty="0"/>
              <a:t>Standards and Certification </a:t>
            </a:r>
            <a:r>
              <a:rPr lang="en-US" altLang="en-US" b="1" dirty="0">
                <a:solidFill>
                  <a:schemeClr val="accent2"/>
                </a:solidFill>
              </a:rPr>
              <a:t>Training</a:t>
            </a:r>
            <a:br>
              <a:rPr lang="en-US" altLang="en-US" b="1" dirty="0"/>
            </a:br>
            <a:endParaRPr lang="en-US" altLang="en-US" b="1" dirty="0"/>
          </a:p>
        </p:txBody>
      </p:sp>
      <p:sp>
        <p:nvSpPr>
          <p:cNvPr id="2" name="Footer Placeholder 1"/>
          <p:cNvSpPr>
            <a:spLocks noGrp="1"/>
          </p:cNvSpPr>
          <p:nvPr>
            <p:ph type="ftr" sz="quarter" idx="10"/>
          </p:nvPr>
        </p:nvSpPr>
        <p:spPr/>
        <p:txBody>
          <a:bodyPr/>
          <a:lstStyle/>
          <a:p>
            <a:pPr>
              <a:defRPr/>
            </a:pPr>
            <a:r>
              <a:rPr lang="en-US" dirty="0"/>
              <a:t>ASME S&amp;C Training – Module A1 Tools And Resources</a:t>
            </a:r>
          </a:p>
        </p:txBody>
      </p:sp>
      <p:sp>
        <p:nvSpPr>
          <p:cNvPr id="3" name="Slide Number Placeholder 2"/>
          <p:cNvSpPr>
            <a:spLocks noGrp="1"/>
          </p:cNvSpPr>
          <p:nvPr>
            <p:ph type="sldNum" sz="quarter" idx="11"/>
          </p:nvPr>
        </p:nvSpPr>
        <p:spPr/>
        <p:txBody>
          <a:bodyPr/>
          <a:lstStyle/>
          <a:p>
            <a:pPr>
              <a:defRPr/>
            </a:pPr>
            <a:fld id="{07EDB486-AA11-4883-AEDA-7BA86BA48664}" type="slidenum">
              <a:rPr lang="en-US"/>
              <a:pPr>
                <a:defRPr/>
              </a:pPr>
              <a:t>0</a:t>
            </a:fld>
            <a:endParaRPr lang="en-US"/>
          </a:p>
        </p:txBody>
      </p:sp>
      <p:pic>
        <p:nvPicPr>
          <p:cNvPr id="11268"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35808" y="342900"/>
            <a:ext cx="3072384" cy="183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idx="1"/>
          </p:nvPr>
        </p:nvSpPr>
        <p:spPr>
          <a:xfrm>
            <a:off x="457200" y="1005840"/>
            <a:ext cx="8229600" cy="4846320"/>
          </a:xfrm>
          <a:extLst>
            <a:ext uri="{909E8E84-426E-40DD-AFC4-6F175D3DCCD1}">
              <a14:hiddenFill xmlns:a14="http://schemas.microsoft.com/office/drawing/2010/main">
                <a:solidFill>
                  <a:schemeClr val="accent2"/>
                </a:solidFill>
              </a14:hiddenFill>
            </a:ext>
          </a:extLst>
        </p:spPr>
        <p:txBody>
          <a:bodyPr/>
          <a:lstStyle/>
          <a:p>
            <a:pPr lvl="1" eaLnBrk="1" hangingPunct="1">
              <a:buFont typeface="Arial" panose="020B0604020202020204" pitchFamily="34" charset="0"/>
              <a:buChar char="•"/>
            </a:pPr>
            <a:r>
              <a:rPr lang="en-US" altLang="en-US" dirty="0"/>
              <a:t>Joint Committees Procedures </a:t>
            </a:r>
          </a:p>
          <a:p>
            <a:pPr lvl="2" eaLnBrk="1" hangingPunct="1">
              <a:buFont typeface="Arial" panose="020B0604020202020204" pitchFamily="34" charset="0"/>
              <a:buChar char="•"/>
            </a:pPr>
            <a:r>
              <a:rPr lang="en-US" altLang="en-US" dirty="0"/>
              <a:t>Created when ASME and another Standards Development Organization (SDO) collaborate to create and maintain a joint standard</a:t>
            </a:r>
          </a:p>
          <a:p>
            <a:pPr lvl="2" eaLnBrk="1" hangingPunct="1">
              <a:buFont typeface="Arial" panose="020B0604020202020204" pitchFamily="34" charset="0"/>
              <a:buChar char="•"/>
            </a:pPr>
            <a:r>
              <a:rPr lang="en-US" altLang="en-US" dirty="0"/>
              <a:t>Describe the committee operation such as their Charter and Organization</a:t>
            </a:r>
          </a:p>
          <a:p>
            <a:pPr lvl="2" eaLnBrk="1" hangingPunct="1">
              <a:buFont typeface="Arial" panose="020B0604020202020204" pitchFamily="34" charset="0"/>
              <a:buChar char="•"/>
            </a:pPr>
            <a:r>
              <a:rPr lang="en-US" altLang="en-US" dirty="0"/>
              <a:t>Approved by the ASME Consensus Committee, its Supervisory board and the applicable joint SDO</a:t>
            </a:r>
          </a:p>
          <a:p>
            <a:pPr eaLnBrk="1" hangingPunct="1"/>
            <a:endParaRPr lang="en-US" altLang="en-US" sz="1800" dirty="0"/>
          </a:p>
          <a:p>
            <a:pPr eaLnBrk="1" hangingPunct="1"/>
            <a:endParaRPr lang="en-US" altLang="en-US" sz="1800" dirty="0"/>
          </a:p>
          <a:p>
            <a:pPr eaLnBrk="1" hangingPunct="1"/>
            <a:endParaRPr lang="en-US" altLang="en-US" sz="1800" dirty="0"/>
          </a:p>
          <a:p>
            <a:pPr eaLnBrk="1" hangingPunct="1"/>
            <a:endParaRPr lang="en-US" altLang="en-US" sz="1800" dirty="0"/>
          </a:p>
        </p:txBody>
      </p:sp>
      <p:sp>
        <p:nvSpPr>
          <p:cNvPr id="21509" name="Rectangle 2"/>
          <p:cNvSpPr>
            <a:spLocks noGrp="1" noChangeArrowheads="1"/>
          </p:cNvSpPr>
          <p:nvPr>
            <p:ph type="title"/>
          </p:nvPr>
        </p:nvSpPr>
        <p:spPr>
          <a:xfrm>
            <a:off x="914400" y="274638"/>
            <a:ext cx="7315200" cy="457200"/>
          </a:xfrm>
        </p:spPr>
        <p:txBody>
          <a:bodyPr/>
          <a:lstStyle/>
          <a:p>
            <a:pPr eaLnBrk="1" hangingPunct="1"/>
            <a:r>
              <a:rPr lang="en-US" altLang="en-US" dirty="0"/>
              <a:t>OTHER PROCEDURES</a:t>
            </a:r>
            <a:endParaRPr lang="en-US" altLang="en-US" sz="2800" dirty="0"/>
          </a:p>
        </p:txBody>
      </p:sp>
      <p:sp>
        <p:nvSpPr>
          <p:cNvPr id="21508" name="Slide Number Placeholder 4"/>
          <p:cNvSpPr>
            <a:spLocks noGrp="1"/>
          </p:cNvSpPr>
          <p:nvPr>
            <p:ph type="sldNum"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800">
                <a:solidFill>
                  <a:srgbClr val="003399"/>
                </a:solidFill>
                <a:latin typeface="Tahoma" panose="020B0604030504040204" pitchFamily="34" charset="0"/>
              </a:defRPr>
            </a:lvl1pPr>
            <a:lvl2pPr marL="742950" indent="-285750">
              <a:spcBef>
                <a:spcPct val="20000"/>
              </a:spcBef>
              <a:buChar char="–"/>
              <a:defRPr sz="2400">
                <a:solidFill>
                  <a:srgbClr val="003399"/>
                </a:solidFill>
                <a:latin typeface="Tahoma" panose="020B0604030504040204" pitchFamily="34" charset="0"/>
              </a:defRPr>
            </a:lvl2pPr>
            <a:lvl3pPr marL="1143000" indent="-228600">
              <a:spcBef>
                <a:spcPct val="20000"/>
              </a:spcBef>
              <a:buChar char="•"/>
              <a:defRPr sz="2000">
                <a:solidFill>
                  <a:srgbClr val="003399"/>
                </a:solidFill>
                <a:latin typeface="Tahoma" panose="020B0604030504040204" pitchFamily="34" charset="0"/>
              </a:defRPr>
            </a:lvl3pPr>
            <a:lvl4pPr marL="1600200" indent="-228600">
              <a:spcBef>
                <a:spcPct val="20000"/>
              </a:spcBef>
              <a:buChar char="–"/>
              <a:defRPr sz="2000">
                <a:solidFill>
                  <a:srgbClr val="003399"/>
                </a:solidFill>
                <a:latin typeface="Tahoma" panose="020B0604030504040204" pitchFamily="34" charset="0"/>
              </a:defRPr>
            </a:lvl4pPr>
            <a:lvl5pPr marL="2057400" indent="-228600">
              <a:spcBef>
                <a:spcPct val="20000"/>
              </a:spcBef>
              <a:buChar char="»"/>
              <a:defRPr sz="2000">
                <a:solidFill>
                  <a:srgbClr val="003399"/>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3399"/>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3399"/>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3399"/>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3399"/>
                </a:solidFill>
                <a:latin typeface="Tahoma" panose="020B0604030504040204" pitchFamily="34" charset="0"/>
              </a:defRPr>
            </a:lvl9pPr>
          </a:lstStyle>
          <a:p>
            <a:pPr>
              <a:spcBef>
                <a:spcPct val="0"/>
              </a:spcBef>
              <a:buFontTx/>
              <a:buNone/>
            </a:pPr>
            <a:fld id="{5904AEF8-A5DA-463F-9B18-95CA6553AA55}" type="slidenum">
              <a:rPr lang="en-US" altLang="en-US" sz="1200"/>
              <a:pPr>
                <a:spcBef>
                  <a:spcPct val="0"/>
                </a:spcBef>
                <a:buFontTx/>
                <a:buNone/>
              </a:pPr>
              <a:t>9</a:t>
            </a:fld>
            <a:endParaRPr lang="en-US" altLang="en-US" sz="1200"/>
          </a:p>
        </p:txBody>
      </p:sp>
      <p:sp>
        <p:nvSpPr>
          <p:cNvPr id="6" name="Footer Placeholder 1">
            <a:extLst>
              <a:ext uri="{FF2B5EF4-FFF2-40B4-BE49-F238E27FC236}">
                <a16:creationId xmlns:a16="http://schemas.microsoft.com/office/drawing/2014/main" id="{8521231E-1461-48C8-B750-0D1E91287D4B}"/>
              </a:ext>
            </a:extLst>
          </p:cNvPr>
          <p:cNvSpPr>
            <a:spLocks noGrp="1"/>
          </p:cNvSpPr>
          <p:nvPr>
            <p:ph type="ftr" sz="quarter" idx="10"/>
          </p:nvPr>
        </p:nvSpPr>
        <p:spPr>
          <a:xfrm>
            <a:off x="1406525" y="6400800"/>
            <a:ext cx="6096000" cy="238125"/>
          </a:xfrm>
        </p:spPr>
        <p:txBody>
          <a:bodyPr/>
          <a:lstStyle/>
          <a:p>
            <a:pPr>
              <a:defRPr/>
            </a:pPr>
            <a:r>
              <a:rPr lang="en-US" dirty="0"/>
              <a:t>ASME S&amp;C Training – Module A1 Tools And Resources</a:t>
            </a:r>
          </a:p>
        </p:txBody>
      </p:sp>
    </p:spTree>
    <p:extLst>
      <p:ext uri="{BB962C8B-B14F-4D97-AF65-F5344CB8AC3E}">
        <p14:creationId xmlns:p14="http://schemas.microsoft.com/office/powerpoint/2010/main" val="20422618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pPr eaLnBrk="1" hangingPunct="1"/>
            <a:r>
              <a:rPr lang="en-US" altLang="en-US" dirty="0"/>
              <a:t>GUIDES AND FORMS</a:t>
            </a:r>
            <a:endParaRPr lang="en-US" altLang="en-US" sz="2800" dirty="0"/>
          </a:p>
        </p:txBody>
      </p:sp>
      <p:sp>
        <p:nvSpPr>
          <p:cNvPr id="5" name="Slide Number Placeholder 4"/>
          <p:cNvSpPr>
            <a:spLocks noGrp="1"/>
          </p:cNvSpPr>
          <p:nvPr>
            <p:ph type="sldNum" sz="quarter" idx="11"/>
          </p:nvPr>
        </p:nvSpPr>
        <p:spPr/>
        <p:txBody>
          <a:bodyPr/>
          <a:lstStyle/>
          <a:p>
            <a:pPr>
              <a:defRPr/>
            </a:pPr>
            <a:fld id="{BA7DBF7E-A6D8-4C1E-AF63-431B055DE0FA}" type="slidenum">
              <a:rPr lang="en-US"/>
              <a:pPr>
                <a:defRPr/>
              </a:pPr>
              <a:t>10</a:t>
            </a:fld>
            <a:endParaRPr lang="en-US"/>
          </a:p>
        </p:txBody>
      </p:sp>
      <p:sp>
        <p:nvSpPr>
          <p:cNvPr id="6" name="TextBox 5"/>
          <p:cNvSpPr txBox="1"/>
          <p:nvPr/>
        </p:nvSpPr>
        <p:spPr>
          <a:xfrm>
            <a:off x="457200" y="1005840"/>
            <a:ext cx="8229600" cy="5355312"/>
          </a:xfrm>
          <a:prstGeom prst="rect">
            <a:avLst/>
          </a:prstGeom>
          <a:noFill/>
        </p:spPr>
        <p:txBody>
          <a:bodyPr wrap="square" rtlCol="0">
            <a:spAutoFit/>
          </a:bodyPr>
          <a:lstStyle/>
          <a:p>
            <a:pPr marL="342900" indent="-342900">
              <a:buFont typeface="Arial" panose="020B0604020202020204" pitchFamily="34" charset="0"/>
              <a:buChar char="•"/>
            </a:pPr>
            <a:r>
              <a:rPr lang="en-US" dirty="0">
                <a:solidFill>
                  <a:srgbClr val="003399"/>
                </a:solidFill>
                <a:latin typeface="Arial" panose="020B0604020202020204" pitchFamily="34" charset="0"/>
                <a:cs typeface="Arial" panose="020B0604020202020204" pitchFamily="34" charset="0"/>
              </a:rPr>
              <a:t>Guidelines for Agendas &amp; Minutes</a:t>
            </a:r>
          </a:p>
          <a:p>
            <a:pPr marL="800100" lvl="1" indent="-342900">
              <a:buFont typeface="Times" panose="02020603050405020304" pitchFamily="18" charset="0"/>
              <a:buChar char="‒"/>
            </a:pPr>
            <a:r>
              <a:rPr lang="en-US" sz="2000" dirty="0">
                <a:solidFill>
                  <a:srgbClr val="003399"/>
                </a:solidFill>
                <a:latin typeface="Arial" panose="020B0604020202020204" pitchFamily="34" charset="0"/>
                <a:cs typeface="Arial" panose="020B0604020202020204" pitchFamily="34" charset="0"/>
              </a:rPr>
              <a:t>Provides uniform guidance for preparation of meeting agendas, minutes and their contents</a:t>
            </a:r>
          </a:p>
          <a:p>
            <a:pPr marL="800100" lvl="1" indent="-342900">
              <a:buFont typeface="Times" panose="02020603050405020304" pitchFamily="18" charset="0"/>
              <a:buChar char="‒"/>
            </a:pPr>
            <a:r>
              <a:rPr lang="en-US" sz="2000" dirty="0">
                <a:solidFill>
                  <a:srgbClr val="003399"/>
                </a:solidFill>
                <a:latin typeface="Arial" panose="020B0604020202020204" pitchFamily="34" charset="0"/>
                <a:cs typeface="Arial" panose="020B0604020202020204" pitchFamily="34" charset="0"/>
              </a:rPr>
              <a:t>Agendas are typically distributed to members of the committee 4 weeks prior to the meeting and are available on the applicable C&amp;S Connect Committee page</a:t>
            </a:r>
          </a:p>
          <a:p>
            <a:pPr marL="1257300" lvl="2" indent="-342900">
              <a:buFont typeface="Arial" panose="020B0604020202020204" pitchFamily="34" charset="0"/>
              <a:buChar char="•"/>
            </a:pPr>
            <a:r>
              <a:rPr lang="en-US" sz="1800" dirty="0">
                <a:solidFill>
                  <a:srgbClr val="003399"/>
                </a:solidFill>
                <a:latin typeface="Arial" panose="020B0604020202020204" pitchFamily="34" charset="0"/>
                <a:cs typeface="Arial" panose="020B0604020202020204" pitchFamily="34" charset="0"/>
              </a:rPr>
              <a:t>Upon request to the Staff Secretary, Agendas can be shared with individuals who are not members of any ASME Standard Development Committees</a:t>
            </a:r>
          </a:p>
          <a:p>
            <a:pPr marL="800100" lvl="1" indent="-342900">
              <a:buFont typeface="Times" panose="02020603050405020304" pitchFamily="18" charset="0"/>
              <a:buChar char="‒"/>
            </a:pPr>
            <a:r>
              <a:rPr lang="en-US" sz="2000" dirty="0">
                <a:solidFill>
                  <a:srgbClr val="003399"/>
                </a:solidFill>
                <a:latin typeface="Arial" panose="020B0604020202020204" pitchFamily="34" charset="0"/>
                <a:cs typeface="Arial" panose="020B0604020202020204" pitchFamily="34" charset="0"/>
              </a:rPr>
              <a:t>Minutes are typically distributed 4 weeks following the meeting to members of the committee </a:t>
            </a:r>
            <a:r>
              <a:rPr lang="en-US" sz="2000" b="1" dirty="0">
                <a:solidFill>
                  <a:srgbClr val="003399"/>
                </a:solidFill>
                <a:latin typeface="Arial" panose="020B0604020202020204" pitchFamily="34" charset="0"/>
                <a:cs typeface="Arial" panose="020B0604020202020204" pitchFamily="34" charset="0"/>
              </a:rPr>
              <a:t>ONLY</a:t>
            </a:r>
          </a:p>
          <a:p>
            <a:pPr marL="800100" lvl="1" indent="-342900">
              <a:buFont typeface="Arial" panose="020B0604020202020204" pitchFamily="34" charset="0"/>
              <a:buChar char="•"/>
            </a:pPr>
            <a:endParaRPr lang="en-US" dirty="0">
              <a:solidFill>
                <a:srgbClr val="003399"/>
              </a:solidFill>
              <a:latin typeface="Arial" panose="020B0604020202020204" pitchFamily="34" charset="0"/>
              <a:cs typeface="Arial" panose="020B0604020202020204" pitchFamily="34" charset="0"/>
            </a:endParaRPr>
          </a:p>
          <a:p>
            <a:pPr marL="800100" lvl="1" indent="-342900">
              <a:buFont typeface="Arial" panose="020B0604020202020204" pitchFamily="34" charset="0"/>
              <a:buChar char="•"/>
            </a:pPr>
            <a:endParaRPr lang="en-US" dirty="0">
              <a:solidFill>
                <a:srgbClr val="003399"/>
              </a:solidFill>
              <a:latin typeface="Arial" panose="020B0604020202020204" pitchFamily="34" charset="0"/>
              <a:cs typeface="Arial" panose="020B0604020202020204" pitchFamily="34" charset="0"/>
            </a:endParaRPr>
          </a:p>
          <a:p>
            <a:pPr marL="800100" lvl="1" indent="-342900">
              <a:buFont typeface="Arial" panose="020B0604020202020204" pitchFamily="34" charset="0"/>
              <a:buChar char="•"/>
            </a:pPr>
            <a:endParaRPr lang="en-US" dirty="0">
              <a:solidFill>
                <a:srgbClr val="003399"/>
              </a:solidFill>
              <a:latin typeface="Arial" panose="020B0604020202020204" pitchFamily="34" charset="0"/>
              <a:cs typeface="Arial" panose="020B0604020202020204" pitchFamily="34" charset="0"/>
            </a:endParaRPr>
          </a:p>
          <a:p>
            <a:pPr marL="800100" lvl="1" indent="-342900">
              <a:buFont typeface="Arial" panose="020B0604020202020204" pitchFamily="34" charset="0"/>
              <a:buChar char="•"/>
            </a:pPr>
            <a:endParaRPr lang="en-US" dirty="0">
              <a:solidFill>
                <a:srgbClr val="003399"/>
              </a:solidFill>
              <a:latin typeface="Arial" panose="020B0604020202020204" pitchFamily="34" charset="0"/>
              <a:cs typeface="Arial" panose="020B0604020202020204" pitchFamily="34" charset="0"/>
            </a:endParaRPr>
          </a:p>
          <a:p>
            <a:r>
              <a:rPr lang="en-US" sz="1400" b="1" dirty="0">
                <a:solidFill>
                  <a:srgbClr val="003399"/>
                </a:solidFill>
                <a:latin typeface="Arial" panose="020B0604020202020204" pitchFamily="34" charset="0"/>
                <a:cs typeface="Arial" panose="020B0604020202020204" pitchFamily="34" charset="0"/>
              </a:rPr>
              <a:t>NOTE</a:t>
            </a:r>
            <a:r>
              <a:rPr lang="en-US" sz="1400" dirty="0">
                <a:solidFill>
                  <a:srgbClr val="003399"/>
                </a:solidFill>
                <a:latin typeface="Arial" panose="020B0604020202020204" pitchFamily="34" charset="0"/>
                <a:cs typeface="Arial" panose="020B0604020202020204" pitchFamily="34" charset="0"/>
              </a:rPr>
              <a:t>: C&amp;S Connect is a web application that ASME uses to manage the standards development process.</a:t>
            </a:r>
          </a:p>
        </p:txBody>
      </p:sp>
      <p:sp>
        <p:nvSpPr>
          <p:cNvPr id="7" name="Footer Placeholder 1">
            <a:extLst>
              <a:ext uri="{FF2B5EF4-FFF2-40B4-BE49-F238E27FC236}">
                <a16:creationId xmlns:a16="http://schemas.microsoft.com/office/drawing/2014/main" id="{7502987F-F322-4E3D-ABC8-36B577A25123}"/>
              </a:ext>
            </a:extLst>
          </p:cNvPr>
          <p:cNvSpPr>
            <a:spLocks noGrp="1"/>
          </p:cNvSpPr>
          <p:nvPr>
            <p:ph type="ftr" sz="quarter" idx="10"/>
          </p:nvPr>
        </p:nvSpPr>
        <p:spPr>
          <a:xfrm>
            <a:off x="1406525" y="6400800"/>
            <a:ext cx="6096000" cy="238125"/>
          </a:xfrm>
        </p:spPr>
        <p:txBody>
          <a:bodyPr/>
          <a:lstStyle/>
          <a:p>
            <a:pPr>
              <a:defRPr/>
            </a:pPr>
            <a:r>
              <a:rPr lang="en-US" dirty="0"/>
              <a:t>ASME S&amp;C Training – Module A1 Tools And Resources</a:t>
            </a:r>
          </a:p>
        </p:txBody>
      </p:sp>
    </p:spTree>
    <p:extLst>
      <p:ext uri="{BB962C8B-B14F-4D97-AF65-F5344CB8AC3E}">
        <p14:creationId xmlns:p14="http://schemas.microsoft.com/office/powerpoint/2010/main" val="24928397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pPr eaLnBrk="1" hangingPunct="1"/>
            <a:r>
              <a:rPr lang="en-US" altLang="en-US" dirty="0"/>
              <a:t>GUIDES AND FORMS</a:t>
            </a:r>
            <a:endParaRPr lang="en-US" altLang="en-US" sz="2800" dirty="0"/>
          </a:p>
        </p:txBody>
      </p:sp>
      <p:sp>
        <p:nvSpPr>
          <p:cNvPr id="5" name="Slide Number Placeholder 4"/>
          <p:cNvSpPr>
            <a:spLocks noGrp="1"/>
          </p:cNvSpPr>
          <p:nvPr>
            <p:ph type="sldNum" sz="quarter" idx="11"/>
          </p:nvPr>
        </p:nvSpPr>
        <p:spPr/>
        <p:txBody>
          <a:bodyPr/>
          <a:lstStyle/>
          <a:p>
            <a:pPr>
              <a:defRPr/>
            </a:pPr>
            <a:fld id="{BA7DBF7E-A6D8-4C1E-AF63-431B055DE0FA}" type="slidenum">
              <a:rPr lang="en-US"/>
              <a:pPr>
                <a:defRPr/>
              </a:pPr>
              <a:t>11</a:t>
            </a:fld>
            <a:endParaRPr lang="en-US"/>
          </a:p>
        </p:txBody>
      </p:sp>
      <p:sp>
        <p:nvSpPr>
          <p:cNvPr id="6" name="TextBox 5"/>
          <p:cNvSpPr txBox="1"/>
          <p:nvPr/>
        </p:nvSpPr>
        <p:spPr>
          <a:xfrm>
            <a:off x="457200" y="1005840"/>
            <a:ext cx="8229600" cy="4846320"/>
          </a:xfrm>
          <a:prstGeom prst="rect">
            <a:avLst/>
          </a:prstGeom>
          <a:noFill/>
        </p:spPr>
        <p:txBody>
          <a:bodyPr wrap="square" rtlCol="0">
            <a:spAutoFit/>
          </a:bodyPr>
          <a:lstStyle/>
          <a:p>
            <a:pPr marL="342900" indent="-342900">
              <a:buFont typeface="Arial" panose="020B0604020202020204" pitchFamily="34" charset="0"/>
              <a:buChar char="•"/>
            </a:pPr>
            <a:r>
              <a:rPr lang="en-US" dirty="0">
                <a:solidFill>
                  <a:srgbClr val="003399"/>
                </a:solidFill>
                <a:latin typeface="Arial" panose="020B0604020202020204" pitchFamily="34" charset="0"/>
                <a:cs typeface="Arial" panose="020B0604020202020204" pitchFamily="34" charset="0"/>
              </a:rPr>
              <a:t>Request for the Development of a new ASME Standards Activity Form</a:t>
            </a:r>
          </a:p>
          <a:p>
            <a:pPr marL="800100" lvl="1" indent="-342900">
              <a:buFont typeface="Times" panose="02020603050405020304" pitchFamily="18" charset="0"/>
              <a:buChar char="‒"/>
            </a:pPr>
            <a:r>
              <a:rPr lang="en-US" sz="2000" dirty="0">
                <a:solidFill>
                  <a:srgbClr val="003399"/>
                </a:solidFill>
                <a:latin typeface="Arial" panose="020B0604020202020204" pitchFamily="34" charset="0"/>
                <a:cs typeface="Arial" panose="020B0604020202020204" pitchFamily="34" charset="0"/>
              </a:rPr>
              <a:t>A form used to request the development of a new ASME Standards Activity such as a Standard, Technical Report or guide</a:t>
            </a:r>
          </a:p>
          <a:p>
            <a:pPr marL="342900" indent="-342900">
              <a:buFont typeface="Arial" panose="020B0604020202020204" pitchFamily="34" charset="0"/>
              <a:buChar char="•"/>
            </a:pPr>
            <a:r>
              <a:rPr lang="en-US" dirty="0">
                <a:solidFill>
                  <a:srgbClr val="003399"/>
                </a:solidFill>
                <a:latin typeface="Arial" panose="020B0604020202020204" pitchFamily="34" charset="0"/>
                <a:cs typeface="Arial" panose="020B0604020202020204" pitchFamily="34" charset="0"/>
              </a:rPr>
              <a:t>Membership Application Form</a:t>
            </a:r>
          </a:p>
          <a:p>
            <a:pPr marL="800100" lvl="1" indent="-342900">
              <a:buFont typeface="Times" panose="02020603050405020304" pitchFamily="18" charset="0"/>
              <a:buChar char="‒"/>
            </a:pPr>
            <a:r>
              <a:rPr lang="en-US" sz="2000" dirty="0">
                <a:solidFill>
                  <a:srgbClr val="003399"/>
                </a:solidFill>
                <a:latin typeface="Arial" panose="020B0604020202020204" pitchFamily="34" charset="0"/>
                <a:cs typeface="Arial" panose="020B0604020202020204" pitchFamily="34" charset="0"/>
              </a:rPr>
              <a:t>An application used for requesting membership on an ASME Standards Development Committee. This form can be found on the following page: </a:t>
            </a:r>
            <a:r>
              <a:rPr lang="en-US" sz="2000" dirty="0">
                <a:solidFill>
                  <a:srgbClr val="003399"/>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https://www.asme.org/codes-standards/asme-code-committee/get-involved/join-a-c-s-committee</a:t>
            </a:r>
            <a:endParaRPr lang="en-US" sz="2000" dirty="0">
              <a:solidFill>
                <a:srgbClr val="003399"/>
              </a:solidFill>
              <a:latin typeface="Arial" panose="020B0604020202020204" pitchFamily="34" charset="0"/>
              <a:cs typeface="Arial" panose="020B0604020202020204" pitchFamily="34" charset="0"/>
            </a:endParaRPr>
          </a:p>
          <a:p>
            <a:pPr lvl="1"/>
            <a:endParaRPr lang="en-US" sz="2000" dirty="0">
              <a:solidFill>
                <a:srgbClr val="003399"/>
              </a:solidFill>
              <a:latin typeface="Arial" panose="020B0604020202020204" pitchFamily="34" charset="0"/>
              <a:cs typeface="Arial" panose="020B0604020202020204" pitchFamily="34" charset="0"/>
            </a:endParaRPr>
          </a:p>
        </p:txBody>
      </p:sp>
      <p:sp>
        <p:nvSpPr>
          <p:cNvPr id="7" name="Footer Placeholder 1">
            <a:extLst>
              <a:ext uri="{FF2B5EF4-FFF2-40B4-BE49-F238E27FC236}">
                <a16:creationId xmlns:a16="http://schemas.microsoft.com/office/drawing/2014/main" id="{7C69A189-3AF5-4342-937E-D4DB34062399}"/>
              </a:ext>
            </a:extLst>
          </p:cNvPr>
          <p:cNvSpPr>
            <a:spLocks noGrp="1"/>
          </p:cNvSpPr>
          <p:nvPr>
            <p:ph type="ftr" sz="quarter" idx="10"/>
          </p:nvPr>
        </p:nvSpPr>
        <p:spPr>
          <a:xfrm>
            <a:off x="1406525" y="6400800"/>
            <a:ext cx="6096000" cy="238125"/>
          </a:xfrm>
        </p:spPr>
        <p:txBody>
          <a:bodyPr/>
          <a:lstStyle/>
          <a:p>
            <a:pPr>
              <a:defRPr/>
            </a:pPr>
            <a:r>
              <a:rPr lang="en-US" dirty="0"/>
              <a:t>ASME S&amp;C Training – Module A1 Tools And Resources</a:t>
            </a:r>
          </a:p>
        </p:txBody>
      </p:sp>
    </p:spTree>
    <p:extLst>
      <p:ext uri="{BB962C8B-B14F-4D97-AF65-F5344CB8AC3E}">
        <p14:creationId xmlns:p14="http://schemas.microsoft.com/office/powerpoint/2010/main" val="11961435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idx="1"/>
          </p:nvPr>
        </p:nvSpPr>
        <p:spPr>
          <a:xfrm>
            <a:off x="457200" y="1005840"/>
            <a:ext cx="8229600" cy="4846320"/>
          </a:xfrm>
        </p:spPr>
        <p:txBody>
          <a:bodyPr/>
          <a:lstStyle/>
          <a:p>
            <a:pPr eaLnBrk="1" hangingPunct="1"/>
            <a:r>
              <a:rPr lang="en-US" altLang="en-US" sz="2400" dirty="0"/>
              <a:t>C&amp;S Connect is a web application that ASME uses to manage the standards development process </a:t>
            </a:r>
          </a:p>
          <a:p>
            <a:pPr lvl="1" eaLnBrk="1" hangingPunct="1"/>
            <a:r>
              <a:rPr lang="en-US" altLang="en-US" sz="2000" dirty="0"/>
              <a:t>Developed to support our Operating Procedures for ASME Codes &amp; Standards Development Committee</a:t>
            </a:r>
          </a:p>
          <a:p>
            <a:pPr lvl="1" eaLnBrk="1" hangingPunct="1"/>
            <a:r>
              <a:rPr lang="en-US" altLang="en-US" sz="2000" dirty="0"/>
              <a:t>Access granted upon committee appointment</a:t>
            </a:r>
          </a:p>
          <a:p>
            <a:pPr lvl="1" eaLnBrk="1" hangingPunct="1"/>
            <a:r>
              <a:rPr lang="en-US" altLang="en-US" sz="2000" dirty="0"/>
              <a:t>Allows committee members to manage proposals such as revisions to standards</a:t>
            </a:r>
          </a:p>
          <a:p>
            <a:pPr lvl="1" eaLnBrk="1" hangingPunct="1"/>
            <a:r>
              <a:rPr lang="en-US" altLang="en-US" sz="2000" dirty="0"/>
              <a:t>Provides notifications to users when an action needs to be taken such as voting on a proposed revision to a ASME Standard </a:t>
            </a:r>
          </a:p>
          <a:p>
            <a:pPr lvl="1" eaLnBrk="1" hangingPunct="1"/>
            <a:r>
              <a:rPr lang="en-US" altLang="en-US" sz="2000" dirty="0"/>
              <a:t>Provides access to committee documents such as meeting minutes &amp; agendas and information about upcoming committee meetings</a:t>
            </a:r>
          </a:p>
          <a:p>
            <a:pPr lvl="1" eaLnBrk="1" hangingPunct="1"/>
            <a:endParaRPr lang="en-US" altLang="en-US" sz="2000" dirty="0"/>
          </a:p>
        </p:txBody>
      </p:sp>
      <p:sp>
        <p:nvSpPr>
          <p:cNvPr id="27653" name="Rectangle 2"/>
          <p:cNvSpPr>
            <a:spLocks noGrp="1" noChangeArrowheads="1"/>
          </p:cNvSpPr>
          <p:nvPr>
            <p:ph type="title"/>
          </p:nvPr>
        </p:nvSpPr>
        <p:spPr/>
        <p:txBody>
          <a:bodyPr/>
          <a:lstStyle/>
          <a:p>
            <a:pPr eaLnBrk="1" hangingPunct="1"/>
            <a:r>
              <a:rPr lang="en-US" altLang="en-US" dirty="0"/>
              <a:t>C&amp;S ELECTRONIC TOOL</a:t>
            </a:r>
          </a:p>
        </p:txBody>
      </p:sp>
      <p:sp>
        <p:nvSpPr>
          <p:cNvPr id="5" name="Slide Number Placeholder 4"/>
          <p:cNvSpPr>
            <a:spLocks noGrp="1"/>
          </p:cNvSpPr>
          <p:nvPr>
            <p:ph type="sldNum" sz="quarter" idx="11"/>
          </p:nvPr>
        </p:nvSpPr>
        <p:spPr/>
        <p:txBody>
          <a:bodyPr/>
          <a:lstStyle/>
          <a:p>
            <a:pPr>
              <a:defRPr/>
            </a:pPr>
            <a:fld id="{7473F180-8BDE-4FE8-8BE0-5F1FE7AC9515}" type="slidenum">
              <a:rPr lang="en-US"/>
              <a:pPr>
                <a:defRPr/>
              </a:pPr>
              <a:t>12</a:t>
            </a:fld>
            <a:endParaRPr lang="en-US"/>
          </a:p>
        </p:txBody>
      </p:sp>
      <p:sp>
        <p:nvSpPr>
          <p:cNvPr id="6" name="Footer Placeholder 1">
            <a:extLst>
              <a:ext uri="{FF2B5EF4-FFF2-40B4-BE49-F238E27FC236}">
                <a16:creationId xmlns:a16="http://schemas.microsoft.com/office/drawing/2014/main" id="{8B387C89-065A-4B10-92E1-3EDB21C9EADC}"/>
              </a:ext>
            </a:extLst>
          </p:cNvPr>
          <p:cNvSpPr>
            <a:spLocks noGrp="1"/>
          </p:cNvSpPr>
          <p:nvPr>
            <p:ph type="ftr" sz="quarter" idx="10"/>
          </p:nvPr>
        </p:nvSpPr>
        <p:spPr>
          <a:xfrm>
            <a:off x="1406525" y="6400800"/>
            <a:ext cx="6096000" cy="238125"/>
          </a:xfrm>
        </p:spPr>
        <p:txBody>
          <a:bodyPr/>
          <a:lstStyle/>
          <a:p>
            <a:pPr>
              <a:defRPr/>
            </a:pPr>
            <a:r>
              <a:rPr lang="en-US" dirty="0"/>
              <a:t>ASME S&amp;C Training – Module A1 Tools And Resources</a:t>
            </a:r>
          </a:p>
        </p:txBody>
      </p:sp>
    </p:spTree>
    <p:extLst>
      <p:ext uri="{BB962C8B-B14F-4D97-AF65-F5344CB8AC3E}">
        <p14:creationId xmlns:p14="http://schemas.microsoft.com/office/powerpoint/2010/main" val="21408608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idx="1"/>
          </p:nvPr>
        </p:nvSpPr>
        <p:spPr>
          <a:xfrm>
            <a:off x="457200" y="1005840"/>
            <a:ext cx="8229600" cy="4846320"/>
          </a:xfrm>
        </p:spPr>
        <p:txBody>
          <a:bodyPr/>
          <a:lstStyle/>
          <a:p>
            <a:pPr eaLnBrk="1" hangingPunct="1"/>
            <a:r>
              <a:rPr lang="en-US" altLang="en-US" sz="2000" dirty="0"/>
              <a:t>Public Review Drafts</a:t>
            </a:r>
          </a:p>
          <a:p>
            <a:pPr lvl="1" eaLnBrk="1" hangingPunct="1"/>
            <a:r>
              <a:rPr lang="en-US" altLang="en-US" sz="1800" dirty="0"/>
              <a:t>Complete listing of all ASME Codes &amp; Standards proposals currently out for public review</a:t>
            </a:r>
          </a:p>
          <a:p>
            <a:pPr lvl="1" eaLnBrk="1" hangingPunct="1"/>
            <a:r>
              <a:rPr lang="en-US" altLang="en-US" sz="1800" dirty="0"/>
              <a:t>Boiler &amp; Pressure Vessel Code Case Review</a:t>
            </a:r>
          </a:p>
          <a:p>
            <a:pPr eaLnBrk="1" hangingPunct="1"/>
            <a:r>
              <a:rPr lang="en-US" altLang="en-US" sz="2000" dirty="0"/>
              <a:t>Code Case Database</a:t>
            </a:r>
          </a:p>
          <a:p>
            <a:pPr lvl="1" eaLnBrk="1" hangingPunct="1"/>
            <a:r>
              <a:rPr lang="en-US" altLang="en-US" sz="1600" dirty="0"/>
              <a:t>A database for the users of the BPVC that allows an individual to download and print official copies of Code Cases that have been approved and printed in a Supplement. These code cases are available for two months following the issuance of the supplement.</a:t>
            </a:r>
          </a:p>
          <a:p>
            <a:pPr lvl="1" eaLnBrk="1" hangingPunct="1"/>
            <a:r>
              <a:rPr lang="en-US" altLang="en-US" sz="1600" dirty="0"/>
              <a:t>Non-BPVC Cases are available on the applicable committee page on C&amp;S Connect</a:t>
            </a:r>
          </a:p>
          <a:p>
            <a:pPr eaLnBrk="1" hangingPunct="1"/>
            <a:r>
              <a:rPr lang="en-US" altLang="en-US" sz="2000" dirty="0"/>
              <a:t>Interpretation Database </a:t>
            </a:r>
          </a:p>
          <a:p>
            <a:pPr lvl="1" eaLnBrk="1" hangingPunct="1"/>
            <a:r>
              <a:rPr lang="en-US" altLang="en-US" sz="1600" dirty="0"/>
              <a:t>A database that contains committee approved interpretations issued for ASME codes and standards</a:t>
            </a:r>
          </a:p>
          <a:p>
            <a:pPr lvl="1" eaLnBrk="1" hangingPunct="1"/>
            <a:endParaRPr lang="en-US" altLang="en-US" sz="1600" dirty="0"/>
          </a:p>
          <a:p>
            <a:pPr eaLnBrk="1" hangingPunct="1"/>
            <a:br>
              <a:rPr lang="en-US" altLang="en-US" sz="2000" dirty="0"/>
            </a:br>
            <a:endParaRPr lang="en-US" altLang="en-US" sz="2000" dirty="0"/>
          </a:p>
          <a:p>
            <a:pPr lvl="1" eaLnBrk="1" hangingPunct="1">
              <a:buClr>
                <a:srgbClr val="FFFFFF"/>
              </a:buClr>
            </a:pPr>
            <a:endParaRPr lang="en-US" altLang="en-US" sz="1800" dirty="0"/>
          </a:p>
          <a:p>
            <a:pPr lvl="1" eaLnBrk="1" hangingPunct="1">
              <a:buClr>
                <a:srgbClr val="FFFFFF"/>
              </a:buClr>
            </a:pPr>
            <a:endParaRPr lang="en-US" altLang="en-US" sz="1800" dirty="0"/>
          </a:p>
          <a:p>
            <a:pPr eaLnBrk="1" hangingPunct="1"/>
            <a:endParaRPr lang="en-US" altLang="en-US" sz="2000" dirty="0"/>
          </a:p>
        </p:txBody>
      </p:sp>
      <p:sp>
        <p:nvSpPr>
          <p:cNvPr id="29701" name="Rectangle 2"/>
          <p:cNvSpPr>
            <a:spLocks noGrp="1" noChangeArrowheads="1"/>
          </p:cNvSpPr>
          <p:nvPr>
            <p:ph type="title"/>
          </p:nvPr>
        </p:nvSpPr>
        <p:spPr/>
        <p:txBody>
          <a:bodyPr/>
          <a:lstStyle/>
          <a:p>
            <a:pPr eaLnBrk="1" hangingPunct="1"/>
            <a:r>
              <a:rPr lang="en-US" altLang="en-US" dirty="0"/>
              <a:t>C&amp;S ELECTRONIC TOOL</a:t>
            </a:r>
            <a:endParaRPr lang="en-US" altLang="en-US" sz="2800" dirty="0"/>
          </a:p>
        </p:txBody>
      </p:sp>
      <p:sp>
        <p:nvSpPr>
          <p:cNvPr id="5" name="Slide Number Placeholder 4"/>
          <p:cNvSpPr>
            <a:spLocks noGrp="1"/>
          </p:cNvSpPr>
          <p:nvPr>
            <p:ph type="sldNum" sz="quarter" idx="11"/>
          </p:nvPr>
        </p:nvSpPr>
        <p:spPr/>
        <p:txBody>
          <a:bodyPr/>
          <a:lstStyle/>
          <a:p>
            <a:pPr>
              <a:defRPr/>
            </a:pPr>
            <a:fld id="{A474A1C4-0091-4A6B-9A77-2C18C556D7FD}" type="slidenum">
              <a:rPr lang="en-US"/>
              <a:pPr>
                <a:defRPr/>
              </a:pPr>
              <a:t>13</a:t>
            </a:fld>
            <a:endParaRPr lang="en-US"/>
          </a:p>
        </p:txBody>
      </p:sp>
      <p:sp>
        <p:nvSpPr>
          <p:cNvPr id="6" name="Footer Placeholder 1">
            <a:extLst>
              <a:ext uri="{FF2B5EF4-FFF2-40B4-BE49-F238E27FC236}">
                <a16:creationId xmlns:a16="http://schemas.microsoft.com/office/drawing/2014/main" id="{8C167AFF-5214-4D84-8A5F-FAD37A897729}"/>
              </a:ext>
            </a:extLst>
          </p:cNvPr>
          <p:cNvSpPr>
            <a:spLocks noGrp="1"/>
          </p:cNvSpPr>
          <p:nvPr>
            <p:ph type="ftr" sz="quarter" idx="10"/>
          </p:nvPr>
        </p:nvSpPr>
        <p:spPr>
          <a:xfrm>
            <a:off x="1406525" y="6400800"/>
            <a:ext cx="6096000" cy="238125"/>
          </a:xfrm>
        </p:spPr>
        <p:txBody>
          <a:bodyPr/>
          <a:lstStyle/>
          <a:p>
            <a:pPr>
              <a:defRPr/>
            </a:pPr>
            <a:r>
              <a:rPr lang="en-US" dirty="0"/>
              <a:t>ASME S&amp;C Training – Module A1 Tools And Resources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5" name="Rectangle 3"/>
          <p:cNvSpPr>
            <a:spLocks noGrp="1" noChangeArrowheads="1"/>
          </p:cNvSpPr>
          <p:nvPr>
            <p:ph idx="1"/>
          </p:nvPr>
        </p:nvSpPr>
        <p:spPr>
          <a:xfrm>
            <a:off x="457200" y="1371600"/>
            <a:ext cx="8229600" cy="4846320"/>
          </a:xfrm>
        </p:spPr>
        <p:txBody>
          <a:bodyPr tIns="91440" bIns="0"/>
          <a:lstStyle/>
          <a:p>
            <a:pPr eaLnBrk="1" hangingPunct="1"/>
            <a:r>
              <a:rPr lang="en-US" altLang="en-US" sz="2000" dirty="0"/>
              <a:t>S&amp;C offers many resources that aid both new interested parties as well as current volunteer members to learn more about:</a:t>
            </a:r>
          </a:p>
          <a:p>
            <a:pPr lvl="1" eaLnBrk="1" hangingPunct="1"/>
            <a:r>
              <a:rPr lang="en-US" altLang="en-US" sz="1800" dirty="0"/>
              <a:t>Membership Criteria including types of committee membership</a:t>
            </a:r>
          </a:p>
          <a:p>
            <a:pPr lvl="1" eaLnBrk="1" hangingPunct="1"/>
            <a:r>
              <a:rPr lang="en-US" altLang="en-US" sz="1800" dirty="0"/>
              <a:t>How to get involved in an S&amp;C Committee</a:t>
            </a:r>
          </a:p>
          <a:p>
            <a:pPr lvl="1" eaLnBrk="1" hangingPunct="1"/>
            <a:r>
              <a:rPr lang="en-US" altLang="en-US" sz="1800" dirty="0"/>
              <a:t>Training on ASME’s electronic tool, C&amp;S Connect</a:t>
            </a:r>
          </a:p>
          <a:p>
            <a:r>
              <a:rPr lang="en-US" sz="2000" dirty="0"/>
              <a:t>The C&amp;S Electronic tool is vital in ensuring due process in our standards development process </a:t>
            </a:r>
          </a:p>
          <a:p>
            <a:endParaRPr lang="en-US" sz="2400" dirty="0"/>
          </a:p>
        </p:txBody>
      </p:sp>
      <p:sp>
        <p:nvSpPr>
          <p:cNvPr id="51204" name="Rectangle 2"/>
          <p:cNvSpPr>
            <a:spLocks noGrp="1" noChangeArrowheads="1"/>
          </p:cNvSpPr>
          <p:nvPr>
            <p:ph type="title"/>
          </p:nvPr>
        </p:nvSpPr>
        <p:spPr/>
        <p:txBody>
          <a:bodyPr/>
          <a:lstStyle/>
          <a:p>
            <a:pPr eaLnBrk="1" hangingPunct="1"/>
            <a:r>
              <a:rPr lang="en-US" dirty="0"/>
              <a:t>MODULE SUMMARY</a:t>
            </a:r>
          </a:p>
        </p:txBody>
      </p:sp>
      <p:sp>
        <p:nvSpPr>
          <p:cNvPr id="5" name="Slide Number Placeholder 4"/>
          <p:cNvSpPr>
            <a:spLocks noGrp="1"/>
          </p:cNvSpPr>
          <p:nvPr>
            <p:ph type="sldNum" sz="quarter" idx="11"/>
          </p:nvPr>
        </p:nvSpPr>
        <p:spPr/>
        <p:txBody>
          <a:bodyPr/>
          <a:lstStyle/>
          <a:p>
            <a:pPr>
              <a:defRPr/>
            </a:pPr>
            <a:fld id="{5BC4E617-0994-4053-8033-0CC094383E8A}" type="slidenum">
              <a:rPr lang="en-US"/>
              <a:pPr>
                <a:defRPr/>
              </a:pPr>
              <a:t>14</a:t>
            </a:fld>
            <a:endParaRPr lang="en-US"/>
          </a:p>
        </p:txBody>
      </p:sp>
      <p:sp>
        <p:nvSpPr>
          <p:cNvPr id="6" name="Footer Placeholder 1">
            <a:extLst>
              <a:ext uri="{FF2B5EF4-FFF2-40B4-BE49-F238E27FC236}">
                <a16:creationId xmlns:a16="http://schemas.microsoft.com/office/drawing/2014/main" id="{7CDB5112-745E-4646-9EBF-B00A2A2D799F}"/>
              </a:ext>
            </a:extLst>
          </p:cNvPr>
          <p:cNvSpPr>
            <a:spLocks noGrp="1"/>
          </p:cNvSpPr>
          <p:nvPr>
            <p:ph type="ftr" sz="quarter" idx="10"/>
          </p:nvPr>
        </p:nvSpPr>
        <p:spPr>
          <a:xfrm>
            <a:off x="1406525" y="6400800"/>
            <a:ext cx="6096000" cy="238125"/>
          </a:xfrm>
        </p:spPr>
        <p:txBody>
          <a:bodyPr/>
          <a:lstStyle/>
          <a:p>
            <a:pPr>
              <a:defRPr/>
            </a:pPr>
            <a:r>
              <a:rPr lang="en-US" dirty="0"/>
              <a:t>ASME S&amp;C Training – Module A1 Tools And Resources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3" name="Rectangle 3"/>
          <p:cNvSpPr>
            <a:spLocks noGrp="1" noChangeArrowheads="1"/>
          </p:cNvSpPr>
          <p:nvPr>
            <p:ph idx="1"/>
          </p:nvPr>
        </p:nvSpPr>
        <p:spPr>
          <a:xfrm>
            <a:off x="457200" y="1005840"/>
            <a:ext cx="8229600" cy="4846320"/>
          </a:xfrm>
        </p:spPr>
        <p:txBody>
          <a:bodyPr tIns="91440" bIns="0"/>
          <a:lstStyle/>
          <a:p>
            <a:r>
              <a:rPr lang="en-US" sz="2000" dirty="0"/>
              <a:t>Standards &amp; Certification Webpage</a:t>
            </a:r>
          </a:p>
          <a:p>
            <a:pPr lvl="1"/>
            <a:r>
              <a:rPr lang="en-US" altLang="en-US" sz="1600" dirty="0">
                <a:hlinkClick r:id="rId3">
                  <a:extLst>
                    <a:ext uri="{A12FA001-AC4F-418D-AE19-62706E023703}">
                      <ahyp:hlinkClr xmlns:ahyp="http://schemas.microsoft.com/office/drawing/2018/hyperlinkcolor" val="tx"/>
                    </a:ext>
                  </a:extLst>
                </a:hlinkClick>
              </a:rPr>
              <a:t>https://www.asme.org/codes-standards/asme-code-committee/get-involved</a:t>
            </a:r>
            <a:endParaRPr lang="en-US" altLang="en-US" sz="1600" dirty="0"/>
          </a:p>
          <a:p>
            <a:r>
              <a:rPr lang="en-US" sz="2000" dirty="0"/>
              <a:t>Codes &amp; Standard (C&amp;S) Connect Page:</a:t>
            </a:r>
          </a:p>
          <a:p>
            <a:pPr lvl="1"/>
            <a:r>
              <a:rPr lang="en-US" sz="1600" dirty="0">
                <a:hlinkClick r:id="rId4">
                  <a:extLst>
                    <a:ext uri="{A12FA001-AC4F-418D-AE19-62706E023703}">
                      <ahyp:hlinkClr xmlns:ahyp="http://schemas.microsoft.com/office/drawing/2018/hyperlinkcolor" val="tx"/>
                    </a:ext>
                  </a:extLst>
                </a:hlinkClick>
              </a:rPr>
              <a:t>https://cstools.asme.org</a:t>
            </a:r>
            <a:endParaRPr lang="en-US" sz="1600" dirty="0"/>
          </a:p>
          <a:p>
            <a:r>
              <a:rPr lang="en-US" sz="2000" dirty="0"/>
              <a:t>C&amp;S Policies, Procedures &amp; Guides</a:t>
            </a:r>
          </a:p>
          <a:p>
            <a:pPr lvl="1"/>
            <a:r>
              <a:rPr lang="en-US" sz="1600" u="sng" dirty="0"/>
              <a:t>https://cstools.asme.org/csconnect/CommitteePages.cfm?Committee=A01000000&amp;Action=7609</a:t>
            </a:r>
          </a:p>
          <a:p>
            <a:r>
              <a:rPr lang="en-US" sz="2000" dirty="0"/>
              <a:t>Join an S&amp;C Committee</a:t>
            </a:r>
          </a:p>
          <a:p>
            <a:pPr lvl="1"/>
            <a:r>
              <a:rPr lang="en-US" sz="1600" dirty="0">
                <a:hlinkClick r:id="rId5">
                  <a:extLst>
                    <a:ext uri="{A12FA001-AC4F-418D-AE19-62706E023703}">
                      <ahyp:hlinkClr xmlns:ahyp="http://schemas.microsoft.com/office/drawing/2018/hyperlinkcolor" val="tx"/>
                    </a:ext>
                  </a:extLst>
                </a:hlinkClick>
              </a:rPr>
              <a:t>https://www.asme.org/codes-standards/asme-code-committee/get-involved/join-a-c-s-committee</a:t>
            </a:r>
            <a:endParaRPr lang="en-US" sz="1600" dirty="0"/>
          </a:p>
          <a:p>
            <a:pPr lvl="1"/>
            <a:endParaRPr lang="en-US" sz="1600" dirty="0"/>
          </a:p>
        </p:txBody>
      </p:sp>
      <p:sp>
        <p:nvSpPr>
          <p:cNvPr id="53252" name="Rectangle 2"/>
          <p:cNvSpPr>
            <a:spLocks noGrp="1" noChangeArrowheads="1"/>
          </p:cNvSpPr>
          <p:nvPr>
            <p:ph type="title"/>
          </p:nvPr>
        </p:nvSpPr>
        <p:spPr/>
        <p:txBody>
          <a:bodyPr/>
          <a:lstStyle/>
          <a:p>
            <a:pPr eaLnBrk="1" hangingPunct="1"/>
            <a:r>
              <a:rPr lang="en-US" dirty="0"/>
              <a:t>REFERENCES</a:t>
            </a:r>
          </a:p>
        </p:txBody>
      </p:sp>
      <p:sp>
        <p:nvSpPr>
          <p:cNvPr id="4" name="Footer Placeholder 3"/>
          <p:cNvSpPr>
            <a:spLocks noGrp="1"/>
          </p:cNvSpPr>
          <p:nvPr>
            <p:ph type="ftr" sz="quarter" idx="10"/>
          </p:nvPr>
        </p:nvSpPr>
        <p:spPr/>
        <p:txBody>
          <a:bodyPr/>
          <a:lstStyle/>
          <a:p>
            <a:pPr>
              <a:defRPr/>
            </a:pPr>
            <a:r>
              <a:rPr lang="en-US"/>
              <a:t>ASME S&amp;C Training – Module B4 Initiating and Terminating Standards Projects </a:t>
            </a:r>
          </a:p>
        </p:txBody>
      </p:sp>
      <p:sp>
        <p:nvSpPr>
          <p:cNvPr id="5" name="Slide Number Placeholder 4"/>
          <p:cNvSpPr>
            <a:spLocks noGrp="1"/>
          </p:cNvSpPr>
          <p:nvPr>
            <p:ph type="sldNum" sz="quarter" idx="11"/>
          </p:nvPr>
        </p:nvSpPr>
        <p:spPr/>
        <p:txBody>
          <a:bodyPr/>
          <a:lstStyle/>
          <a:p>
            <a:pPr>
              <a:defRPr/>
            </a:pPr>
            <a:fld id="{1EFEAB04-FE20-4EBC-B48C-A2D3FA5E6E31}" type="slidenum">
              <a:rPr lang="en-US"/>
              <a:pPr>
                <a:defRPr/>
              </a:pPr>
              <a:t>15</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lide Number Placeholder 2"/>
          <p:cNvSpPr>
            <a:spLocks noGrp="1"/>
          </p:cNvSpPr>
          <p:nvPr>
            <p:ph type="sldNum" sz="quarter" idx="11"/>
          </p:nvPr>
        </p:nvSpPr>
        <p:spPr/>
        <p:txBody>
          <a:bodyPr/>
          <a:lstStyle/>
          <a:p>
            <a:pPr>
              <a:defRPr/>
            </a:pPr>
            <a:fld id="{92A0458F-5F84-4ED6-B0E9-4D51692BC107}" type="slidenum">
              <a:rPr lang="en-US"/>
              <a:pPr>
                <a:defRPr/>
              </a:pPr>
              <a:t>1</a:t>
            </a:fld>
            <a:endParaRPr lang="en-US"/>
          </a:p>
        </p:txBody>
      </p:sp>
      <p:sp>
        <p:nvSpPr>
          <p:cNvPr id="15364" name="Rectangle 2"/>
          <p:cNvSpPr>
            <a:spLocks noChangeArrowheads="1"/>
          </p:cNvSpPr>
          <p:nvPr/>
        </p:nvSpPr>
        <p:spPr bwMode="auto">
          <a:xfrm>
            <a:off x="609600" y="304800"/>
            <a:ext cx="8001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2700" dir="5400000" algn="ctr" rotWithShape="0">
                    <a:schemeClr val="bg1"/>
                  </a:outerShdw>
                </a:effectLst>
              </a14:hiddenEffects>
            </a:ext>
          </a:extLst>
        </p:spPr>
        <p:txBody>
          <a:bodyPr anchor="ctr"/>
          <a:lstStyle>
            <a:lvl1pPr>
              <a:spcBef>
                <a:spcPct val="20000"/>
              </a:spcBef>
              <a:buChar char="•"/>
              <a:defRPr sz="2800">
                <a:solidFill>
                  <a:srgbClr val="003399"/>
                </a:solidFill>
                <a:latin typeface="Tahoma" panose="020B0604030504040204" pitchFamily="34" charset="0"/>
              </a:defRPr>
            </a:lvl1pPr>
            <a:lvl2pPr marL="742950" indent="-285750">
              <a:spcBef>
                <a:spcPct val="20000"/>
              </a:spcBef>
              <a:buChar char="–"/>
              <a:defRPr sz="2400">
                <a:solidFill>
                  <a:srgbClr val="003399"/>
                </a:solidFill>
                <a:latin typeface="Tahoma" panose="020B0604030504040204" pitchFamily="34" charset="0"/>
              </a:defRPr>
            </a:lvl2pPr>
            <a:lvl3pPr marL="1143000" indent="-228600">
              <a:spcBef>
                <a:spcPct val="20000"/>
              </a:spcBef>
              <a:buChar char="•"/>
              <a:defRPr sz="2000">
                <a:solidFill>
                  <a:srgbClr val="003399"/>
                </a:solidFill>
                <a:latin typeface="Tahoma" panose="020B0604030504040204" pitchFamily="34" charset="0"/>
              </a:defRPr>
            </a:lvl3pPr>
            <a:lvl4pPr marL="1600200" indent="-228600">
              <a:spcBef>
                <a:spcPct val="20000"/>
              </a:spcBef>
              <a:buChar char="–"/>
              <a:defRPr sz="2000">
                <a:solidFill>
                  <a:srgbClr val="003399"/>
                </a:solidFill>
                <a:latin typeface="Tahoma" panose="020B0604030504040204" pitchFamily="34" charset="0"/>
              </a:defRPr>
            </a:lvl4pPr>
            <a:lvl5pPr marL="2057400" indent="-228600">
              <a:spcBef>
                <a:spcPct val="20000"/>
              </a:spcBef>
              <a:buChar char="»"/>
              <a:defRPr sz="2000">
                <a:solidFill>
                  <a:srgbClr val="003399"/>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3399"/>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3399"/>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3399"/>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3399"/>
                </a:solidFill>
                <a:latin typeface="Tahoma" panose="020B0604030504040204" pitchFamily="34" charset="0"/>
              </a:defRPr>
            </a:lvl9pPr>
          </a:lstStyle>
          <a:p>
            <a:pPr algn="ctr">
              <a:spcBef>
                <a:spcPct val="0"/>
              </a:spcBef>
              <a:buFontTx/>
              <a:buNone/>
            </a:pPr>
            <a:r>
              <a:rPr lang="en-US" altLang="en-US" sz="3200" b="1">
                <a:latin typeface="Arial" panose="020B0604020202020204" pitchFamily="34" charset="0"/>
              </a:rPr>
              <a:t>REVISIONS</a:t>
            </a:r>
          </a:p>
        </p:txBody>
      </p:sp>
      <p:sp>
        <p:nvSpPr>
          <p:cNvPr id="15365" name="Rectangle 5"/>
          <p:cNvSpPr>
            <a:spLocks noChangeArrowheads="1"/>
          </p:cNvSpPr>
          <p:nvPr/>
        </p:nvSpPr>
        <p:spPr bwMode="auto">
          <a:xfrm>
            <a:off x="1676400" y="884238"/>
            <a:ext cx="1527175" cy="5441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800">
                <a:solidFill>
                  <a:srgbClr val="003399"/>
                </a:solidFill>
                <a:latin typeface="Tahoma" panose="020B0604030504040204" pitchFamily="34" charset="0"/>
              </a:defRPr>
            </a:lvl1pPr>
            <a:lvl2pPr marL="742950" indent="-285750">
              <a:spcBef>
                <a:spcPct val="20000"/>
              </a:spcBef>
              <a:buChar char="–"/>
              <a:defRPr sz="2400">
                <a:solidFill>
                  <a:srgbClr val="003399"/>
                </a:solidFill>
                <a:latin typeface="Tahoma" panose="020B0604030504040204" pitchFamily="34" charset="0"/>
              </a:defRPr>
            </a:lvl2pPr>
            <a:lvl3pPr marL="1143000" indent="-228600">
              <a:spcBef>
                <a:spcPct val="20000"/>
              </a:spcBef>
              <a:buChar char="•"/>
              <a:defRPr sz="2000">
                <a:solidFill>
                  <a:srgbClr val="003399"/>
                </a:solidFill>
                <a:latin typeface="Tahoma" panose="020B0604030504040204" pitchFamily="34" charset="0"/>
              </a:defRPr>
            </a:lvl3pPr>
            <a:lvl4pPr marL="1600200" indent="-228600">
              <a:spcBef>
                <a:spcPct val="20000"/>
              </a:spcBef>
              <a:buChar char="–"/>
              <a:defRPr sz="2000">
                <a:solidFill>
                  <a:srgbClr val="003399"/>
                </a:solidFill>
                <a:latin typeface="Tahoma" panose="020B0604030504040204" pitchFamily="34" charset="0"/>
              </a:defRPr>
            </a:lvl4pPr>
            <a:lvl5pPr marL="2057400" indent="-228600">
              <a:spcBef>
                <a:spcPct val="20000"/>
              </a:spcBef>
              <a:buChar char="»"/>
              <a:defRPr sz="2000">
                <a:solidFill>
                  <a:srgbClr val="003399"/>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3399"/>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3399"/>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3399"/>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3399"/>
                </a:solidFill>
                <a:latin typeface="Tahoma" panose="020B0604030504040204" pitchFamily="34" charset="0"/>
              </a:defRPr>
            </a:lvl9pPr>
          </a:lstStyle>
          <a:p>
            <a:pPr algn="ctr" eaLnBrk="1" hangingPunct="1">
              <a:spcBef>
                <a:spcPct val="0"/>
              </a:spcBef>
              <a:buFontTx/>
              <a:buNone/>
            </a:pPr>
            <a:endParaRPr lang="en-US" altLang="en-US" sz="1600" b="1">
              <a:latin typeface="Arial" panose="020B0604020202020204" pitchFamily="34" charset="0"/>
            </a:endParaRPr>
          </a:p>
          <a:p>
            <a:pPr algn="ctr" eaLnBrk="1" hangingPunct="1">
              <a:spcBef>
                <a:spcPct val="0"/>
              </a:spcBef>
              <a:buFontTx/>
              <a:buNone/>
            </a:pPr>
            <a:endParaRPr lang="en-US" altLang="en-US" sz="1600" b="1">
              <a:latin typeface="Arial" panose="020B0604020202020204" pitchFamily="34" charset="0"/>
            </a:endParaRPr>
          </a:p>
          <a:p>
            <a:pPr algn="ctr" eaLnBrk="1" hangingPunct="1">
              <a:spcBef>
                <a:spcPct val="0"/>
              </a:spcBef>
              <a:buFontTx/>
              <a:buNone/>
            </a:pPr>
            <a:endParaRPr lang="en-US" altLang="en-US" sz="1600" b="1">
              <a:latin typeface="Arial" panose="020B0604020202020204" pitchFamily="34" charset="0"/>
            </a:endParaRPr>
          </a:p>
          <a:p>
            <a:pPr algn="ctr" eaLnBrk="1" hangingPunct="1">
              <a:spcBef>
                <a:spcPct val="0"/>
              </a:spcBef>
              <a:buFontTx/>
              <a:buNone/>
            </a:pPr>
            <a:endParaRPr lang="en-US" altLang="en-US" sz="1600" b="1">
              <a:latin typeface="Arial" panose="020B0604020202020204" pitchFamily="34" charset="0"/>
            </a:endParaRPr>
          </a:p>
          <a:p>
            <a:pPr algn="ctr" eaLnBrk="1" hangingPunct="1">
              <a:spcBef>
                <a:spcPct val="0"/>
              </a:spcBef>
              <a:buFontTx/>
              <a:buNone/>
            </a:pPr>
            <a:r>
              <a:rPr lang="en-US" altLang="en-US" sz="1600" b="1">
                <a:solidFill>
                  <a:schemeClr val="bg1"/>
                </a:solidFill>
                <a:latin typeface="Arial" panose="020B0604020202020204" pitchFamily="34" charset="0"/>
              </a:rPr>
              <a:t>     </a:t>
            </a:r>
          </a:p>
        </p:txBody>
      </p:sp>
      <p:sp>
        <p:nvSpPr>
          <p:cNvPr id="15367" name="Rectangle 7"/>
          <p:cNvSpPr>
            <a:spLocks noChangeArrowheads="1"/>
          </p:cNvSpPr>
          <p:nvPr/>
        </p:nvSpPr>
        <p:spPr bwMode="auto">
          <a:xfrm>
            <a:off x="3203575" y="457200"/>
            <a:ext cx="57912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tIns="0" bIns="0"/>
          <a:lstStyle>
            <a:lvl1pPr>
              <a:spcBef>
                <a:spcPct val="20000"/>
              </a:spcBef>
              <a:buChar char="•"/>
              <a:defRPr sz="2800">
                <a:solidFill>
                  <a:srgbClr val="003399"/>
                </a:solidFill>
                <a:latin typeface="Tahoma" panose="020B0604030504040204" pitchFamily="34" charset="0"/>
              </a:defRPr>
            </a:lvl1pPr>
            <a:lvl2pPr marL="742950" indent="-285750">
              <a:spcBef>
                <a:spcPct val="20000"/>
              </a:spcBef>
              <a:buChar char="–"/>
              <a:defRPr sz="2400">
                <a:solidFill>
                  <a:srgbClr val="003399"/>
                </a:solidFill>
                <a:latin typeface="Tahoma" panose="020B0604030504040204" pitchFamily="34" charset="0"/>
              </a:defRPr>
            </a:lvl2pPr>
            <a:lvl3pPr marL="1143000" indent="-228600">
              <a:spcBef>
                <a:spcPct val="20000"/>
              </a:spcBef>
              <a:buChar char="•"/>
              <a:defRPr sz="2000">
                <a:solidFill>
                  <a:srgbClr val="003399"/>
                </a:solidFill>
                <a:latin typeface="Tahoma" panose="020B0604030504040204" pitchFamily="34" charset="0"/>
              </a:defRPr>
            </a:lvl3pPr>
            <a:lvl4pPr marL="1600200" indent="-228600">
              <a:spcBef>
                <a:spcPct val="20000"/>
              </a:spcBef>
              <a:buChar char="–"/>
              <a:defRPr sz="2000">
                <a:solidFill>
                  <a:srgbClr val="003399"/>
                </a:solidFill>
                <a:latin typeface="Tahoma" panose="020B0604030504040204" pitchFamily="34" charset="0"/>
              </a:defRPr>
            </a:lvl4pPr>
            <a:lvl5pPr marL="2057400" indent="-228600">
              <a:spcBef>
                <a:spcPct val="20000"/>
              </a:spcBef>
              <a:buChar char="»"/>
              <a:defRPr sz="2000">
                <a:solidFill>
                  <a:srgbClr val="003399"/>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3399"/>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3399"/>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3399"/>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3399"/>
                </a:solidFill>
                <a:latin typeface="Tahoma" panose="020B0604030504040204" pitchFamily="34" charset="0"/>
              </a:defRPr>
            </a:lvl9pPr>
          </a:lstStyle>
          <a:p>
            <a:pPr algn="ctr" eaLnBrk="1" hangingPunct="1">
              <a:buFontTx/>
              <a:buNone/>
            </a:pPr>
            <a:r>
              <a:rPr lang="en-US" altLang="en-US" b="1">
                <a:solidFill>
                  <a:srgbClr val="FFFF00"/>
                </a:solidFill>
                <a:latin typeface="Arial" panose="020B0604020202020204" pitchFamily="34" charset="0"/>
              </a:rPr>
              <a:t> </a:t>
            </a:r>
          </a:p>
        </p:txBody>
      </p:sp>
      <p:sp>
        <p:nvSpPr>
          <p:cNvPr id="15368" name="Rectangle 8"/>
          <p:cNvSpPr>
            <a:spLocks noChangeArrowheads="1"/>
          </p:cNvSpPr>
          <p:nvPr/>
        </p:nvSpPr>
        <p:spPr bwMode="auto">
          <a:xfrm>
            <a:off x="1676400" y="457200"/>
            <a:ext cx="1527175"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tIns="0" bIns="0"/>
          <a:lstStyle>
            <a:lvl1pPr>
              <a:spcBef>
                <a:spcPct val="20000"/>
              </a:spcBef>
              <a:buChar char="•"/>
              <a:defRPr sz="2800">
                <a:solidFill>
                  <a:srgbClr val="003399"/>
                </a:solidFill>
                <a:latin typeface="Tahoma" panose="020B0604030504040204" pitchFamily="34" charset="0"/>
              </a:defRPr>
            </a:lvl1pPr>
            <a:lvl2pPr marL="742950" indent="-285750">
              <a:spcBef>
                <a:spcPct val="20000"/>
              </a:spcBef>
              <a:buChar char="–"/>
              <a:defRPr sz="2400">
                <a:solidFill>
                  <a:srgbClr val="003399"/>
                </a:solidFill>
                <a:latin typeface="Tahoma" panose="020B0604030504040204" pitchFamily="34" charset="0"/>
              </a:defRPr>
            </a:lvl2pPr>
            <a:lvl3pPr marL="1143000" indent="-228600">
              <a:spcBef>
                <a:spcPct val="20000"/>
              </a:spcBef>
              <a:buChar char="•"/>
              <a:defRPr sz="2000">
                <a:solidFill>
                  <a:srgbClr val="003399"/>
                </a:solidFill>
                <a:latin typeface="Tahoma" panose="020B0604030504040204" pitchFamily="34" charset="0"/>
              </a:defRPr>
            </a:lvl3pPr>
            <a:lvl4pPr marL="1600200" indent="-228600">
              <a:spcBef>
                <a:spcPct val="20000"/>
              </a:spcBef>
              <a:buChar char="–"/>
              <a:defRPr sz="2000">
                <a:solidFill>
                  <a:srgbClr val="003399"/>
                </a:solidFill>
                <a:latin typeface="Tahoma" panose="020B0604030504040204" pitchFamily="34" charset="0"/>
              </a:defRPr>
            </a:lvl4pPr>
            <a:lvl5pPr marL="2057400" indent="-228600">
              <a:spcBef>
                <a:spcPct val="20000"/>
              </a:spcBef>
              <a:buChar char="»"/>
              <a:defRPr sz="2000">
                <a:solidFill>
                  <a:srgbClr val="003399"/>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3399"/>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3399"/>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3399"/>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3399"/>
                </a:solidFill>
                <a:latin typeface="Tahoma" panose="020B0604030504040204" pitchFamily="34" charset="0"/>
              </a:defRPr>
            </a:lvl9pPr>
          </a:lstStyle>
          <a:p>
            <a:pPr algn="ctr" eaLnBrk="1" hangingPunct="1">
              <a:buFontTx/>
              <a:buNone/>
            </a:pPr>
            <a:endParaRPr lang="en-US" altLang="en-US" b="1">
              <a:solidFill>
                <a:srgbClr val="FFFF00"/>
              </a:solidFill>
              <a:latin typeface="Arial" panose="020B0604020202020204" pitchFamily="34" charset="0"/>
            </a:endParaRPr>
          </a:p>
        </p:txBody>
      </p:sp>
      <p:sp>
        <p:nvSpPr>
          <p:cNvPr id="15369" name="Rectangle 9"/>
          <p:cNvSpPr>
            <a:spLocks noChangeArrowheads="1"/>
          </p:cNvSpPr>
          <p:nvPr/>
        </p:nvSpPr>
        <p:spPr bwMode="auto">
          <a:xfrm>
            <a:off x="381000" y="457200"/>
            <a:ext cx="12954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tIns="0" bIns="0"/>
          <a:lstStyle>
            <a:lvl1pPr>
              <a:spcBef>
                <a:spcPct val="20000"/>
              </a:spcBef>
              <a:buChar char="•"/>
              <a:defRPr sz="2800">
                <a:solidFill>
                  <a:srgbClr val="003399"/>
                </a:solidFill>
                <a:latin typeface="Tahoma" panose="020B0604030504040204" pitchFamily="34" charset="0"/>
              </a:defRPr>
            </a:lvl1pPr>
            <a:lvl2pPr marL="742950" indent="-285750">
              <a:spcBef>
                <a:spcPct val="20000"/>
              </a:spcBef>
              <a:buChar char="–"/>
              <a:defRPr sz="2400">
                <a:solidFill>
                  <a:srgbClr val="003399"/>
                </a:solidFill>
                <a:latin typeface="Tahoma" panose="020B0604030504040204" pitchFamily="34" charset="0"/>
              </a:defRPr>
            </a:lvl2pPr>
            <a:lvl3pPr marL="1143000" indent="-228600">
              <a:spcBef>
                <a:spcPct val="20000"/>
              </a:spcBef>
              <a:buChar char="•"/>
              <a:defRPr sz="2000">
                <a:solidFill>
                  <a:srgbClr val="003399"/>
                </a:solidFill>
                <a:latin typeface="Tahoma" panose="020B0604030504040204" pitchFamily="34" charset="0"/>
              </a:defRPr>
            </a:lvl3pPr>
            <a:lvl4pPr marL="1600200" indent="-228600">
              <a:spcBef>
                <a:spcPct val="20000"/>
              </a:spcBef>
              <a:buChar char="–"/>
              <a:defRPr sz="2000">
                <a:solidFill>
                  <a:srgbClr val="003399"/>
                </a:solidFill>
                <a:latin typeface="Tahoma" panose="020B0604030504040204" pitchFamily="34" charset="0"/>
              </a:defRPr>
            </a:lvl4pPr>
            <a:lvl5pPr marL="2057400" indent="-228600">
              <a:spcBef>
                <a:spcPct val="20000"/>
              </a:spcBef>
              <a:buChar char="»"/>
              <a:defRPr sz="2000">
                <a:solidFill>
                  <a:srgbClr val="003399"/>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3399"/>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3399"/>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3399"/>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3399"/>
                </a:solidFill>
                <a:latin typeface="Tahoma" panose="020B0604030504040204" pitchFamily="34" charset="0"/>
              </a:defRPr>
            </a:lvl9pPr>
          </a:lstStyle>
          <a:p>
            <a:pPr algn="ctr" eaLnBrk="1" hangingPunct="1">
              <a:spcBef>
                <a:spcPct val="0"/>
              </a:spcBef>
              <a:buFontTx/>
              <a:buNone/>
            </a:pPr>
            <a:endParaRPr lang="en-US" altLang="en-US" b="1">
              <a:solidFill>
                <a:srgbClr val="FFFF00"/>
              </a:solidFill>
              <a:latin typeface="Arial" panose="020B0604020202020204" pitchFamily="34" charset="0"/>
            </a:endParaRPr>
          </a:p>
        </p:txBody>
      </p:sp>
      <p:sp>
        <p:nvSpPr>
          <p:cNvPr id="15370" name="Line 10"/>
          <p:cNvSpPr>
            <a:spLocks noChangeShapeType="1"/>
          </p:cNvSpPr>
          <p:nvPr/>
        </p:nvSpPr>
        <p:spPr bwMode="auto">
          <a:xfrm>
            <a:off x="381000" y="457200"/>
            <a:ext cx="12954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71" name="Line 11"/>
          <p:cNvSpPr>
            <a:spLocks noChangeShapeType="1"/>
          </p:cNvSpPr>
          <p:nvPr/>
        </p:nvSpPr>
        <p:spPr bwMode="auto">
          <a:xfrm>
            <a:off x="381000" y="6326188"/>
            <a:ext cx="12954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72" name="Line 12"/>
          <p:cNvSpPr>
            <a:spLocks noChangeShapeType="1"/>
          </p:cNvSpPr>
          <p:nvPr/>
        </p:nvSpPr>
        <p:spPr bwMode="auto">
          <a:xfrm>
            <a:off x="381000" y="457200"/>
            <a:ext cx="0" cy="42703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73" name="Line 13"/>
          <p:cNvSpPr>
            <a:spLocks noChangeShapeType="1"/>
          </p:cNvSpPr>
          <p:nvPr/>
        </p:nvSpPr>
        <p:spPr bwMode="auto">
          <a:xfrm>
            <a:off x="8994775" y="457200"/>
            <a:ext cx="0" cy="42703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74" name="Line 14"/>
          <p:cNvSpPr>
            <a:spLocks noChangeShapeType="1"/>
          </p:cNvSpPr>
          <p:nvPr/>
        </p:nvSpPr>
        <p:spPr bwMode="auto">
          <a:xfrm>
            <a:off x="3203575" y="6326188"/>
            <a:ext cx="57912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75" name="Line 15"/>
          <p:cNvSpPr>
            <a:spLocks noChangeShapeType="1"/>
          </p:cNvSpPr>
          <p:nvPr/>
        </p:nvSpPr>
        <p:spPr bwMode="auto">
          <a:xfrm>
            <a:off x="8994775" y="884238"/>
            <a:ext cx="0" cy="544195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76" name="Line 16"/>
          <p:cNvSpPr>
            <a:spLocks noChangeShapeType="1"/>
          </p:cNvSpPr>
          <p:nvPr/>
        </p:nvSpPr>
        <p:spPr bwMode="auto">
          <a:xfrm>
            <a:off x="1676400" y="6326188"/>
            <a:ext cx="1527175"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77" name="Line 17"/>
          <p:cNvSpPr>
            <a:spLocks noChangeShapeType="1"/>
          </p:cNvSpPr>
          <p:nvPr/>
        </p:nvSpPr>
        <p:spPr bwMode="auto">
          <a:xfrm>
            <a:off x="381000" y="884238"/>
            <a:ext cx="0" cy="544195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78" name="Line 18"/>
          <p:cNvSpPr>
            <a:spLocks noChangeShapeType="1"/>
          </p:cNvSpPr>
          <p:nvPr/>
        </p:nvSpPr>
        <p:spPr bwMode="auto">
          <a:xfrm>
            <a:off x="3203575" y="457200"/>
            <a:ext cx="57912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79" name="Line 19"/>
          <p:cNvSpPr>
            <a:spLocks noChangeShapeType="1"/>
          </p:cNvSpPr>
          <p:nvPr/>
        </p:nvSpPr>
        <p:spPr bwMode="auto">
          <a:xfrm>
            <a:off x="1676400" y="457200"/>
            <a:ext cx="1527175"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 name="Footer Placeholder 1">
            <a:extLst>
              <a:ext uri="{FF2B5EF4-FFF2-40B4-BE49-F238E27FC236}">
                <a16:creationId xmlns:a16="http://schemas.microsoft.com/office/drawing/2014/main" id="{D1802252-1785-478E-806F-EDA6A62C41EF}"/>
              </a:ext>
            </a:extLst>
          </p:cNvPr>
          <p:cNvSpPr>
            <a:spLocks noGrp="1"/>
          </p:cNvSpPr>
          <p:nvPr>
            <p:ph type="ftr" sz="quarter" idx="10"/>
          </p:nvPr>
        </p:nvSpPr>
        <p:spPr>
          <a:xfrm>
            <a:off x="1406525" y="6400800"/>
            <a:ext cx="6096000" cy="238125"/>
          </a:xfrm>
        </p:spPr>
        <p:txBody>
          <a:bodyPr/>
          <a:lstStyle/>
          <a:p>
            <a:pPr>
              <a:defRPr/>
            </a:pPr>
            <a:r>
              <a:rPr lang="en-US" dirty="0"/>
              <a:t>ASME S&amp;C Training – Module A1 Tools And Resources</a:t>
            </a:r>
          </a:p>
        </p:txBody>
      </p:sp>
      <p:graphicFrame>
        <p:nvGraphicFramePr>
          <p:cNvPr id="26" name="Table 25">
            <a:extLst>
              <a:ext uri="{FF2B5EF4-FFF2-40B4-BE49-F238E27FC236}">
                <a16:creationId xmlns:a16="http://schemas.microsoft.com/office/drawing/2014/main" id="{D3FB9E27-BDB5-4D3A-B05D-3DCBD8DD10EB}"/>
              </a:ext>
            </a:extLst>
          </p:cNvPr>
          <p:cNvGraphicFramePr>
            <a:graphicFrameLocks noGrp="1"/>
          </p:cNvGraphicFramePr>
          <p:nvPr>
            <p:extLst>
              <p:ext uri="{D42A27DB-BD31-4B8C-83A1-F6EECF244321}">
                <p14:modId xmlns:p14="http://schemas.microsoft.com/office/powerpoint/2010/main" val="3597823218"/>
              </p:ext>
            </p:extLst>
          </p:nvPr>
        </p:nvGraphicFramePr>
        <p:xfrm>
          <a:off x="457200" y="1280160"/>
          <a:ext cx="8229600" cy="3657599"/>
        </p:xfrm>
        <a:graphic>
          <a:graphicData uri="http://schemas.openxmlformats.org/drawingml/2006/table">
            <a:tbl>
              <a:tblPr firstRow="1" bandRow="1">
                <a:tableStyleId>{5C22544A-7EE6-4342-B048-85BDC9FD1C3A}</a:tableStyleId>
              </a:tblPr>
              <a:tblGrid>
                <a:gridCol w="1475117">
                  <a:extLst>
                    <a:ext uri="{9D8B030D-6E8A-4147-A177-3AD203B41FA5}">
                      <a16:colId xmlns:a16="http://schemas.microsoft.com/office/drawing/2014/main" val="20000"/>
                    </a:ext>
                  </a:extLst>
                </a:gridCol>
                <a:gridCol w="6754483">
                  <a:extLst>
                    <a:ext uri="{9D8B030D-6E8A-4147-A177-3AD203B41FA5}">
                      <a16:colId xmlns:a16="http://schemas.microsoft.com/office/drawing/2014/main" val="20001"/>
                    </a:ext>
                  </a:extLst>
                </a:gridCol>
              </a:tblGrid>
              <a:tr h="614800">
                <a:tc>
                  <a:txBody>
                    <a:bodyPr/>
                    <a:lstStyle/>
                    <a:p>
                      <a:r>
                        <a:rPr lang="en-US" sz="1600" u="sng" dirty="0">
                          <a:solidFill>
                            <a:srgbClr val="003399"/>
                          </a:solidFill>
                          <a:latin typeface="Arial" panose="020B0604020202020204" pitchFamily="34" charset="0"/>
                          <a:cs typeface="Arial" panose="020B0604020202020204" pitchFamily="34" charset="0"/>
                        </a:rPr>
                        <a:t>Date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r>
                        <a:rPr lang="en-US" sz="1600" u="sng" dirty="0">
                          <a:solidFill>
                            <a:srgbClr val="003399"/>
                          </a:solidFill>
                          <a:latin typeface="Arial" panose="020B0604020202020204" pitchFamily="34" charset="0"/>
                          <a:cs typeface="Arial" panose="020B0604020202020204" pitchFamily="34" charset="0"/>
                        </a:rPr>
                        <a:t>Change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1061924">
                <a:tc>
                  <a:txBody>
                    <a:bodyPr/>
                    <a:lstStyle/>
                    <a:p>
                      <a:r>
                        <a:rPr lang="en-US" sz="1600" u="none" dirty="0">
                          <a:solidFill>
                            <a:srgbClr val="003399"/>
                          </a:solidFill>
                          <a:latin typeface="Arial" panose="020B0604020202020204" pitchFamily="34" charset="0"/>
                          <a:cs typeface="Arial" panose="020B0604020202020204" pitchFamily="34" charset="0"/>
                        </a:rPr>
                        <a:t>08/18/21</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600" u="none" dirty="0">
                          <a:solidFill>
                            <a:srgbClr val="003399"/>
                          </a:solidFill>
                          <a:latin typeface="Arial" panose="020B0604020202020204" pitchFamily="34" charset="0"/>
                          <a:cs typeface="Arial" panose="020B0604020202020204" pitchFamily="34" charset="0"/>
                        </a:rPr>
                        <a:t>Presentation was completely overhaled to include updates based on ASME’s current tools and resources.</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1061924">
                <a:tc>
                  <a:txBody>
                    <a:bodyPr/>
                    <a:lstStyle/>
                    <a:p>
                      <a:r>
                        <a:rPr lang="en-US" sz="1600" u="none" dirty="0">
                          <a:solidFill>
                            <a:srgbClr val="003399"/>
                          </a:solidFill>
                          <a:latin typeface="Arial" panose="020B0604020202020204" pitchFamily="34" charset="0"/>
                          <a:cs typeface="Arial" panose="020B0604020202020204" pitchFamily="34" charset="0"/>
                        </a:rPr>
                        <a:t>04/08/14</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US" sz="1600" u="none" dirty="0">
                          <a:solidFill>
                            <a:srgbClr val="003399"/>
                          </a:solidFill>
                          <a:latin typeface="Arial" panose="020B0604020202020204" pitchFamily="34" charset="0"/>
                          <a:cs typeface="Arial" panose="020B0604020202020204" pitchFamily="34" charset="0"/>
                        </a:rPr>
                        <a:t>Updated format.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918951">
                <a:tc>
                  <a:txBody>
                    <a:bodyPr/>
                    <a:lstStyle/>
                    <a:p>
                      <a:r>
                        <a:rPr lang="en-US" sz="1600" u="none" dirty="0">
                          <a:solidFill>
                            <a:srgbClr val="003399"/>
                          </a:solidFill>
                          <a:latin typeface="Arial" panose="020B0604020202020204" pitchFamily="34" charset="0"/>
                          <a:cs typeface="Arial" panose="020B0604020202020204" pitchFamily="34" charset="0"/>
                        </a:rPr>
                        <a:t>11/22/10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US" sz="1600" u="none" dirty="0">
                          <a:solidFill>
                            <a:srgbClr val="003399"/>
                          </a:solidFill>
                          <a:latin typeface="Arial" panose="020B0604020202020204" pitchFamily="34" charset="0"/>
                          <a:cs typeface="Arial" panose="020B0604020202020204" pitchFamily="34" charset="0"/>
                        </a:rPr>
                        <a:t>Changed “Codes and Standards Board of Directors” to “Council on Standards and Certification” throughout.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280160"/>
            <a:ext cx="8229600" cy="4572000"/>
          </a:xfrm>
        </p:spPr>
        <p:txBody>
          <a:bodyPr/>
          <a:lstStyle/>
          <a:p>
            <a:pPr eaLnBrk="1" hangingPunct="1">
              <a:buFontTx/>
              <a:buNone/>
              <a:defRPr/>
            </a:pPr>
            <a:r>
              <a:rPr lang="en-US" b="1" dirty="0"/>
              <a:t>A1. Tools and Resources</a:t>
            </a:r>
          </a:p>
          <a:p>
            <a:pPr marL="628650" indent="-628650" eaLnBrk="1" hangingPunct="1">
              <a:buFontTx/>
              <a:buNone/>
              <a:defRPr/>
            </a:pPr>
            <a:r>
              <a:rPr lang="en-US" dirty="0"/>
              <a:t>A2. Standards and Certification Products </a:t>
            </a:r>
          </a:p>
          <a:p>
            <a:pPr marL="628650" indent="-628650" eaLnBrk="1" hangingPunct="1">
              <a:buFontTx/>
              <a:buNone/>
              <a:defRPr/>
            </a:pPr>
            <a:r>
              <a:rPr lang="en-US" dirty="0"/>
              <a:t>A3. Membership Maintenance</a:t>
            </a:r>
          </a:p>
          <a:p>
            <a:pPr eaLnBrk="1" hangingPunct="1">
              <a:buFontTx/>
              <a:buNone/>
              <a:defRPr/>
            </a:pPr>
            <a:r>
              <a:rPr lang="en-US" dirty="0"/>
              <a:t>A4. Honors and Awards</a:t>
            </a:r>
          </a:p>
          <a:p>
            <a:pPr eaLnBrk="1" hangingPunct="1">
              <a:buFontTx/>
              <a:buNone/>
              <a:defRPr/>
            </a:pPr>
            <a:r>
              <a:rPr lang="en-US" dirty="0"/>
              <a:t>A5. Publishing Codes and Standards</a:t>
            </a:r>
          </a:p>
          <a:p>
            <a:pPr marL="620713" indent="-620713" eaLnBrk="1" hangingPunct="1">
              <a:buFontTx/>
              <a:buNone/>
              <a:defRPr/>
            </a:pPr>
            <a:r>
              <a:rPr lang="en-US" dirty="0"/>
              <a:t>A6. Productive Meetings and Appropriate Ballot Comments</a:t>
            </a:r>
          </a:p>
          <a:p>
            <a:pPr eaLnBrk="1" hangingPunct="1">
              <a:buFontTx/>
              <a:buNone/>
              <a:defRPr/>
            </a:pPr>
            <a:endParaRPr lang="en-US" dirty="0"/>
          </a:p>
        </p:txBody>
      </p:sp>
      <p:sp>
        <p:nvSpPr>
          <p:cNvPr id="13314" name="Title 5"/>
          <p:cNvSpPr>
            <a:spLocks noGrp="1"/>
          </p:cNvSpPr>
          <p:nvPr>
            <p:ph type="title"/>
          </p:nvPr>
        </p:nvSpPr>
        <p:spPr>
          <a:xfrm>
            <a:off x="914400" y="274320"/>
            <a:ext cx="7315200" cy="457200"/>
          </a:xfrm>
        </p:spPr>
        <p:txBody>
          <a:bodyPr/>
          <a:lstStyle/>
          <a:p>
            <a:pPr eaLnBrk="1" hangingPunct="1"/>
            <a:r>
              <a:rPr lang="en-US" altLang="en-US" dirty="0"/>
              <a:t>MODULE A COURSE OUTLINE</a:t>
            </a:r>
          </a:p>
        </p:txBody>
      </p:sp>
      <p:sp>
        <p:nvSpPr>
          <p:cNvPr id="5" name="Slide Number Placeholder 4"/>
          <p:cNvSpPr>
            <a:spLocks noGrp="1"/>
          </p:cNvSpPr>
          <p:nvPr>
            <p:ph type="sldNum" sz="quarter" idx="11"/>
          </p:nvPr>
        </p:nvSpPr>
        <p:spPr/>
        <p:txBody>
          <a:bodyPr/>
          <a:lstStyle/>
          <a:p>
            <a:pPr>
              <a:defRPr/>
            </a:pPr>
            <a:fld id="{1B44463F-8B77-4990-AC70-45044059A71B}" type="slidenum">
              <a:rPr lang="en-US"/>
              <a:pPr>
                <a:defRPr/>
              </a:pPr>
              <a:t>2</a:t>
            </a:fld>
            <a:endParaRPr lang="en-US" dirty="0"/>
          </a:p>
        </p:txBody>
      </p:sp>
      <p:sp>
        <p:nvSpPr>
          <p:cNvPr id="6" name="Footer Placeholder 1">
            <a:extLst>
              <a:ext uri="{FF2B5EF4-FFF2-40B4-BE49-F238E27FC236}">
                <a16:creationId xmlns:a16="http://schemas.microsoft.com/office/drawing/2014/main" id="{504839AC-9908-40F0-A850-3C617DFFDD75}"/>
              </a:ext>
            </a:extLst>
          </p:cNvPr>
          <p:cNvSpPr>
            <a:spLocks noGrp="1"/>
          </p:cNvSpPr>
          <p:nvPr>
            <p:ph type="ftr" sz="quarter" idx="10"/>
          </p:nvPr>
        </p:nvSpPr>
        <p:spPr>
          <a:xfrm>
            <a:off x="1406525" y="6400800"/>
            <a:ext cx="6096000" cy="238125"/>
          </a:xfrm>
        </p:spPr>
        <p:txBody>
          <a:bodyPr/>
          <a:lstStyle/>
          <a:p>
            <a:pPr>
              <a:defRPr/>
            </a:pPr>
            <a:r>
              <a:rPr lang="en-US" dirty="0"/>
              <a:t>ASME S&amp;C Training – Module A1 Tools And Resources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idx="1"/>
          </p:nvPr>
        </p:nvSpPr>
        <p:spPr>
          <a:xfrm>
            <a:off x="457200" y="1280160"/>
            <a:ext cx="8229600" cy="4572000"/>
          </a:xfrm>
        </p:spPr>
        <p:txBody>
          <a:bodyPr/>
          <a:lstStyle/>
          <a:p>
            <a:pPr marL="114300" indent="0" eaLnBrk="1" hangingPunct="1">
              <a:buFontTx/>
              <a:buNone/>
            </a:pPr>
            <a:r>
              <a:rPr lang="en-US" altLang="en-US" dirty="0"/>
              <a:t>This module describes Codes and Standards tools and resources that are available</a:t>
            </a:r>
          </a:p>
        </p:txBody>
      </p:sp>
      <p:sp>
        <p:nvSpPr>
          <p:cNvPr id="17413" name="Rectangle 2"/>
          <p:cNvSpPr>
            <a:spLocks noGrp="1" noChangeArrowheads="1"/>
          </p:cNvSpPr>
          <p:nvPr>
            <p:ph type="title"/>
          </p:nvPr>
        </p:nvSpPr>
        <p:spPr/>
        <p:txBody>
          <a:bodyPr/>
          <a:lstStyle/>
          <a:p>
            <a:pPr eaLnBrk="1" hangingPunct="1"/>
            <a:r>
              <a:rPr lang="en-US" altLang="en-US" dirty="0"/>
              <a:t>LEARNING OBJECTIVES</a:t>
            </a:r>
          </a:p>
        </p:txBody>
      </p:sp>
      <p:sp>
        <p:nvSpPr>
          <p:cNvPr id="5" name="Slide Number Placeholder 4"/>
          <p:cNvSpPr>
            <a:spLocks noGrp="1"/>
          </p:cNvSpPr>
          <p:nvPr>
            <p:ph type="sldNum" sz="quarter" idx="11"/>
          </p:nvPr>
        </p:nvSpPr>
        <p:spPr/>
        <p:txBody>
          <a:bodyPr/>
          <a:lstStyle/>
          <a:p>
            <a:pPr>
              <a:defRPr/>
            </a:pPr>
            <a:fld id="{E4C7BA12-D4A1-4F12-BE31-F25C0BAC72F4}" type="slidenum">
              <a:rPr lang="en-US"/>
              <a:pPr>
                <a:defRPr/>
              </a:pPr>
              <a:t>3</a:t>
            </a:fld>
            <a:endParaRPr lang="en-US"/>
          </a:p>
        </p:txBody>
      </p:sp>
      <p:sp>
        <p:nvSpPr>
          <p:cNvPr id="6" name="Footer Placeholder 1">
            <a:extLst>
              <a:ext uri="{FF2B5EF4-FFF2-40B4-BE49-F238E27FC236}">
                <a16:creationId xmlns:a16="http://schemas.microsoft.com/office/drawing/2014/main" id="{67D8A42B-997A-4993-81E7-A2E3DF0B707B}"/>
              </a:ext>
            </a:extLst>
          </p:cNvPr>
          <p:cNvSpPr>
            <a:spLocks noGrp="1"/>
          </p:cNvSpPr>
          <p:nvPr>
            <p:ph type="ftr" sz="quarter" idx="10"/>
          </p:nvPr>
        </p:nvSpPr>
        <p:spPr>
          <a:xfrm>
            <a:off x="1406525" y="6400800"/>
            <a:ext cx="6096000" cy="238125"/>
          </a:xfrm>
        </p:spPr>
        <p:txBody>
          <a:bodyPr/>
          <a:lstStyle/>
          <a:p>
            <a:pPr>
              <a:defRPr/>
            </a:pPr>
            <a:r>
              <a:rPr lang="en-US" dirty="0"/>
              <a:t>ASME S&amp;C Training – Module A1 Tools And Resources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idx="1"/>
          </p:nvPr>
        </p:nvSpPr>
        <p:spPr>
          <a:xfrm>
            <a:off x="460375" y="1143000"/>
            <a:ext cx="8229600" cy="4525963"/>
          </a:xfrm>
        </p:spPr>
        <p:txBody>
          <a:bodyPr/>
          <a:lstStyle/>
          <a:p>
            <a:pPr marL="0" indent="0" eaLnBrk="1" hangingPunct="1">
              <a:buNone/>
            </a:pPr>
            <a:r>
              <a:rPr lang="en-US" altLang="en-US" dirty="0"/>
              <a:t>The Standards &amp; Certification (S&amp;C) website* offers many resources that aids both new interested parties as well as current volunteer members to learn more about:</a:t>
            </a:r>
          </a:p>
          <a:p>
            <a:pPr lvl="1" eaLnBrk="1" hangingPunct="1">
              <a:buFont typeface="Arial" panose="020B0604020202020204" pitchFamily="34" charset="0"/>
              <a:buChar char="•"/>
            </a:pPr>
            <a:r>
              <a:rPr lang="en-US" altLang="en-US" dirty="0"/>
              <a:t>Membership Criteria including types of committee membership</a:t>
            </a:r>
          </a:p>
          <a:p>
            <a:pPr lvl="1" eaLnBrk="1" hangingPunct="1">
              <a:buFont typeface="Arial" panose="020B0604020202020204" pitchFamily="34" charset="0"/>
              <a:buChar char="•"/>
            </a:pPr>
            <a:r>
              <a:rPr lang="en-US" altLang="en-US" dirty="0"/>
              <a:t>How to get involved in an S&amp;C Committee</a:t>
            </a:r>
          </a:p>
          <a:p>
            <a:pPr lvl="1" eaLnBrk="1" hangingPunct="1">
              <a:buFont typeface="Arial" panose="020B0604020202020204" pitchFamily="34" charset="0"/>
              <a:buChar char="•"/>
            </a:pPr>
            <a:r>
              <a:rPr lang="en-US" altLang="en-US" dirty="0"/>
              <a:t>Training on ASME’s electronic tool, C&amp;S Connect</a:t>
            </a:r>
          </a:p>
          <a:p>
            <a:pPr lvl="1" eaLnBrk="1" hangingPunct="1">
              <a:buFont typeface="Arial" panose="020B0604020202020204" pitchFamily="34" charset="0"/>
              <a:buChar char="•"/>
            </a:pPr>
            <a:r>
              <a:rPr lang="en-US" altLang="en-US" dirty="0"/>
              <a:t>Other resources</a:t>
            </a:r>
          </a:p>
          <a:p>
            <a:pPr eaLnBrk="1" hangingPunct="1"/>
            <a:endParaRPr lang="en-US" altLang="en-US" sz="2200" dirty="0"/>
          </a:p>
          <a:p>
            <a:pPr marL="0" indent="0" eaLnBrk="1" hangingPunct="1">
              <a:buNone/>
            </a:pPr>
            <a:endParaRPr lang="en-US" altLang="en-US" sz="2200" dirty="0"/>
          </a:p>
          <a:p>
            <a:pPr marL="0" indent="0" eaLnBrk="1" hangingPunct="1">
              <a:buNone/>
            </a:pPr>
            <a:endParaRPr lang="en-US" altLang="en-US" sz="2200" dirty="0"/>
          </a:p>
          <a:p>
            <a:pPr marL="0" indent="0" eaLnBrk="1" hangingPunct="1">
              <a:buNone/>
            </a:pPr>
            <a:endParaRPr lang="en-US" altLang="en-US" sz="2200" dirty="0"/>
          </a:p>
          <a:p>
            <a:pPr marL="0" indent="0" eaLnBrk="1" hangingPunct="1">
              <a:buNone/>
            </a:pPr>
            <a:endParaRPr lang="en-US" altLang="en-US" sz="2200" dirty="0"/>
          </a:p>
          <a:p>
            <a:pPr marL="0" indent="0" eaLnBrk="1" hangingPunct="1">
              <a:buNone/>
            </a:pPr>
            <a:r>
              <a:rPr lang="en-US" altLang="en-US" sz="1200" dirty="0"/>
              <a:t>*See </a:t>
            </a:r>
            <a:r>
              <a:rPr lang="en-US" altLang="en-US" sz="1200" u="sng" dirty="0"/>
              <a:t>https://www.asme.org/codes-standards/asme-code-committee/get-involved/join-a-c-s-committee</a:t>
            </a:r>
          </a:p>
          <a:p>
            <a:pPr lvl="1" eaLnBrk="1" hangingPunct="1"/>
            <a:endParaRPr lang="en-US" altLang="en-US" sz="1800" dirty="0"/>
          </a:p>
        </p:txBody>
      </p:sp>
      <p:sp>
        <p:nvSpPr>
          <p:cNvPr id="19461" name="Rectangle 2"/>
          <p:cNvSpPr>
            <a:spLocks noGrp="1" noChangeArrowheads="1"/>
          </p:cNvSpPr>
          <p:nvPr>
            <p:ph type="title"/>
          </p:nvPr>
        </p:nvSpPr>
        <p:spPr>
          <a:xfrm>
            <a:off x="914400" y="274320"/>
            <a:ext cx="7315200" cy="457200"/>
          </a:xfrm>
        </p:spPr>
        <p:txBody>
          <a:bodyPr/>
          <a:lstStyle/>
          <a:p>
            <a:pPr eaLnBrk="1" hangingPunct="1"/>
            <a:r>
              <a:rPr lang="en-US" altLang="en-US" dirty="0"/>
              <a:t>ASME S&amp;C COMMITTEES</a:t>
            </a:r>
            <a:endParaRPr lang="en-US" altLang="en-US" strike="sngStrike" dirty="0"/>
          </a:p>
        </p:txBody>
      </p:sp>
      <p:sp>
        <p:nvSpPr>
          <p:cNvPr id="19460" name="Slide Number Placeholder 4"/>
          <p:cNvSpPr>
            <a:spLocks noGrp="1"/>
          </p:cNvSpPr>
          <p:nvPr>
            <p:ph type="sldNum"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800">
                <a:solidFill>
                  <a:srgbClr val="003399"/>
                </a:solidFill>
                <a:latin typeface="Tahoma" panose="020B0604030504040204" pitchFamily="34" charset="0"/>
              </a:defRPr>
            </a:lvl1pPr>
            <a:lvl2pPr marL="742950" indent="-285750">
              <a:spcBef>
                <a:spcPct val="20000"/>
              </a:spcBef>
              <a:buChar char="–"/>
              <a:defRPr sz="2400">
                <a:solidFill>
                  <a:srgbClr val="003399"/>
                </a:solidFill>
                <a:latin typeface="Tahoma" panose="020B0604030504040204" pitchFamily="34" charset="0"/>
              </a:defRPr>
            </a:lvl2pPr>
            <a:lvl3pPr marL="1143000" indent="-228600">
              <a:spcBef>
                <a:spcPct val="20000"/>
              </a:spcBef>
              <a:buChar char="•"/>
              <a:defRPr sz="2000">
                <a:solidFill>
                  <a:srgbClr val="003399"/>
                </a:solidFill>
                <a:latin typeface="Tahoma" panose="020B0604030504040204" pitchFamily="34" charset="0"/>
              </a:defRPr>
            </a:lvl3pPr>
            <a:lvl4pPr marL="1600200" indent="-228600">
              <a:spcBef>
                <a:spcPct val="20000"/>
              </a:spcBef>
              <a:buChar char="–"/>
              <a:defRPr sz="2000">
                <a:solidFill>
                  <a:srgbClr val="003399"/>
                </a:solidFill>
                <a:latin typeface="Tahoma" panose="020B0604030504040204" pitchFamily="34" charset="0"/>
              </a:defRPr>
            </a:lvl4pPr>
            <a:lvl5pPr marL="2057400" indent="-228600">
              <a:spcBef>
                <a:spcPct val="20000"/>
              </a:spcBef>
              <a:buChar char="»"/>
              <a:defRPr sz="2000">
                <a:solidFill>
                  <a:srgbClr val="003399"/>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3399"/>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3399"/>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3399"/>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3399"/>
                </a:solidFill>
                <a:latin typeface="Tahoma" panose="020B0604030504040204" pitchFamily="34" charset="0"/>
              </a:defRPr>
            </a:lvl9pPr>
          </a:lstStyle>
          <a:p>
            <a:pPr>
              <a:spcBef>
                <a:spcPct val="0"/>
              </a:spcBef>
              <a:buFontTx/>
              <a:buNone/>
            </a:pPr>
            <a:fld id="{4736EB41-0A57-44F9-895A-F7BD2D86348B}" type="slidenum">
              <a:rPr lang="en-US" altLang="en-US" sz="1200"/>
              <a:pPr>
                <a:spcBef>
                  <a:spcPct val="0"/>
                </a:spcBef>
                <a:buFontTx/>
                <a:buNone/>
              </a:pPr>
              <a:t>4</a:t>
            </a:fld>
            <a:endParaRPr lang="en-US" altLang="en-US" sz="1200"/>
          </a:p>
        </p:txBody>
      </p:sp>
      <p:sp>
        <p:nvSpPr>
          <p:cNvPr id="6" name="Footer Placeholder 1">
            <a:extLst>
              <a:ext uri="{FF2B5EF4-FFF2-40B4-BE49-F238E27FC236}">
                <a16:creationId xmlns:a16="http://schemas.microsoft.com/office/drawing/2014/main" id="{954E6517-8302-4C45-AE6D-6AA1B9427E1B}"/>
              </a:ext>
            </a:extLst>
          </p:cNvPr>
          <p:cNvSpPr>
            <a:spLocks noGrp="1"/>
          </p:cNvSpPr>
          <p:nvPr>
            <p:ph type="ftr" sz="quarter" idx="10"/>
          </p:nvPr>
        </p:nvSpPr>
        <p:spPr>
          <a:xfrm>
            <a:off x="1406525" y="6400800"/>
            <a:ext cx="6096000" cy="238125"/>
          </a:xfrm>
        </p:spPr>
        <p:txBody>
          <a:bodyPr/>
          <a:lstStyle/>
          <a:p>
            <a:pPr>
              <a:defRPr/>
            </a:pPr>
            <a:r>
              <a:rPr lang="en-US" dirty="0"/>
              <a:t>ASME S&amp;C Training – Module A1 Tools And Resources</a:t>
            </a:r>
          </a:p>
        </p:txBody>
      </p:sp>
    </p:spTree>
    <p:extLst>
      <p:ext uri="{BB962C8B-B14F-4D97-AF65-F5344CB8AC3E}">
        <p14:creationId xmlns:p14="http://schemas.microsoft.com/office/powerpoint/2010/main" val="579845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idx="1"/>
          </p:nvPr>
        </p:nvSpPr>
        <p:spPr>
          <a:xfrm>
            <a:off x="460375" y="1371600"/>
            <a:ext cx="8229600" cy="4846320"/>
          </a:xfrm>
        </p:spPr>
        <p:txBody>
          <a:bodyPr/>
          <a:lstStyle/>
          <a:p>
            <a:pPr marL="0" indent="0" eaLnBrk="1" hangingPunct="1">
              <a:buNone/>
            </a:pPr>
            <a:r>
              <a:rPr lang="en-US" altLang="en-US" dirty="0"/>
              <a:t>The Codes &amp; Standards (C&amp;S) website* is an excellent resource for information regarding C&amp;S. On this website, you will find detailed information regarding our: </a:t>
            </a:r>
          </a:p>
          <a:p>
            <a:pPr lvl="1" eaLnBrk="1" hangingPunct="1"/>
            <a:r>
              <a:rPr lang="en-US" altLang="en-US" dirty="0"/>
              <a:t>Policies</a:t>
            </a:r>
            <a:endParaRPr lang="en-US" altLang="en-US" strike="sngStrike" dirty="0"/>
          </a:p>
          <a:p>
            <a:pPr lvl="1" eaLnBrk="1" hangingPunct="1"/>
            <a:r>
              <a:rPr lang="en-US" altLang="en-US" dirty="0"/>
              <a:t>Procedures</a:t>
            </a:r>
            <a:endParaRPr lang="en-US" altLang="en-US" strike="sngStrike" dirty="0"/>
          </a:p>
          <a:p>
            <a:pPr lvl="1" eaLnBrk="1" hangingPunct="1"/>
            <a:r>
              <a:rPr lang="en-US" altLang="en-US" dirty="0"/>
              <a:t>Guides</a:t>
            </a:r>
            <a:endParaRPr lang="en-US" altLang="en-US" strike="sngStrike" dirty="0"/>
          </a:p>
          <a:p>
            <a:pPr lvl="1" eaLnBrk="1" hangingPunct="1"/>
            <a:r>
              <a:rPr lang="en-US" altLang="en-US" dirty="0"/>
              <a:t>Other Resources</a:t>
            </a:r>
          </a:p>
          <a:p>
            <a:pPr marL="457200" lvl="1" indent="0" eaLnBrk="1" hangingPunct="1">
              <a:buNone/>
            </a:pPr>
            <a:endParaRPr lang="en-US" altLang="en-US" sz="1800" dirty="0"/>
          </a:p>
          <a:p>
            <a:pPr marL="457200" lvl="1" indent="0" eaLnBrk="1" hangingPunct="1">
              <a:buNone/>
            </a:pPr>
            <a:endParaRPr lang="en-US" altLang="en-US" sz="1800" u="sng" dirty="0">
              <a:solidFill>
                <a:srgbClr val="00B050"/>
              </a:solidFill>
            </a:endParaRPr>
          </a:p>
          <a:p>
            <a:pPr marL="457200" lvl="1" indent="0" eaLnBrk="1" hangingPunct="1">
              <a:buNone/>
            </a:pPr>
            <a:endParaRPr lang="en-US" altLang="en-US" sz="1800" u="sng" dirty="0">
              <a:solidFill>
                <a:srgbClr val="00B050"/>
              </a:solidFill>
            </a:endParaRPr>
          </a:p>
          <a:p>
            <a:pPr marL="457200" lvl="1" indent="0" eaLnBrk="1" hangingPunct="1">
              <a:buNone/>
            </a:pPr>
            <a:endParaRPr lang="en-US" altLang="en-US" sz="1800" u="sng" dirty="0">
              <a:solidFill>
                <a:srgbClr val="00B050"/>
              </a:solidFill>
            </a:endParaRPr>
          </a:p>
          <a:p>
            <a:pPr marL="457200" lvl="1" indent="0" eaLnBrk="1" hangingPunct="1">
              <a:buNone/>
            </a:pPr>
            <a:endParaRPr lang="en-US" altLang="en-US" sz="1800" u="sng" dirty="0">
              <a:solidFill>
                <a:srgbClr val="00B050"/>
              </a:solidFill>
            </a:endParaRPr>
          </a:p>
          <a:p>
            <a:pPr marL="0" lvl="1" indent="0" eaLnBrk="1" hangingPunct="1">
              <a:buNone/>
            </a:pPr>
            <a:r>
              <a:rPr lang="en-US" altLang="en-US" sz="1200" dirty="0"/>
              <a:t>*See </a:t>
            </a:r>
            <a:r>
              <a:rPr lang="en-US" sz="1200" dirty="0">
                <a:hlinkClick r:id="rId3">
                  <a:extLst>
                    <a:ext uri="{A12FA001-AC4F-418D-AE19-62706E023703}">
                      <ahyp:hlinkClr xmlns:ahyp="http://schemas.microsoft.com/office/drawing/2018/hyperlinkcolor" val="tx"/>
                    </a:ext>
                  </a:extLst>
                </a:hlinkClick>
              </a:rPr>
              <a:t>https://cstools.asme.org/csconnect/CommitteePages.cfm?Committee=A01000000&amp;Action=7609</a:t>
            </a:r>
            <a:endParaRPr lang="en-US" sz="1200" dirty="0"/>
          </a:p>
        </p:txBody>
      </p:sp>
      <p:sp>
        <p:nvSpPr>
          <p:cNvPr id="19461" name="Rectangle 2"/>
          <p:cNvSpPr>
            <a:spLocks noGrp="1" noChangeArrowheads="1"/>
          </p:cNvSpPr>
          <p:nvPr>
            <p:ph type="title"/>
          </p:nvPr>
        </p:nvSpPr>
        <p:spPr>
          <a:xfrm>
            <a:off x="457200" y="274320"/>
            <a:ext cx="8686800" cy="457200"/>
          </a:xfrm>
        </p:spPr>
        <p:txBody>
          <a:bodyPr/>
          <a:lstStyle/>
          <a:p>
            <a:pPr eaLnBrk="1" hangingPunct="1"/>
            <a:r>
              <a:rPr lang="en-US" altLang="en-US" dirty="0"/>
              <a:t>ASME C&amp;S POLICIES, PROCEDURES, AND GUIDES</a:t>
            </a:r>
            <a:endParaRPr lang="en-US" altLang="en-US" strike="sngStrike" dirty="0"/>
          </a:p>
        </p:txBody>
      </p:sp>
      <p:sp>
        <p:nvSpPr>
          <p:cNvPr id="19460" name="Slide Number Placeholder 4"/>
          <p:cNvSpPr>
            <a:spLocks noGrp="1"/>
          </p:cNvSpPr>
          <p:nvPr>
            <p:ph type="sldNum"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800">
                <a:solidFill>
                  <a:srgbClr val="003399"/>
                </a:solidFill>
                <a:latin typeface="Tahoma" panose="020B0604030504040204" pitchFamily="34" charset="0"/>
              </a:defRPr>
            </a:lvl1pPr>
            <a:lvl2pPr marL="742950" indent="-285750">
              <a:spcBef>
                <a:spcPct val="20000"/>
              </a:spcBef>
              <a:buChar char="–"/>
              <a:defRPr sz="2400">
                <a:solidFill>
                  <a:srgbClr val="003399"/>
                </a:solidFill>
                <a:latin typeface="Tahoma" panose="020B0604030504040204" pitchFamily="34" charset="0"/>
              </a:defRPr>
            </a:lvl2pPr>
            <a:lvl3pPr marL="1143000" indent="-228600">
              <a:spcBef>
                <a:spcPct val="20000"/>
              </a:spcBef>
              <a:buChar char="•"/>
              <a:defRPr sz="2000">
                <a:solidFill>
                  <a:srgbClr val="003399"/>
                </a:solidFill>
                <a:latin typeface="Tahoma" panose="020B0604030504040204" pitchFamily="34" charset="0"/>
              </a:defRPr>
            </a:lvl3pPr>
            <a:lvl4pPr marL="1600200" indent="-228600">
              <a:spcBef>
                <a:spcPct val="20000"/>
              </a:spcBef>
              <a:buChar char="–"/>
              <a:defRPr sz="2000">
                <a:solidFill>
                  <a:srgbClr val="003399"/>
                </a:solidFill>
                <a:latin typeface="Tahoma" panose="020B0604030504040204" pitchFamily="34" charset="0"/>
              </a:defRPr>
            </a:lvl4pPr>
            <a:lvl5pPr marL="2057400" indent="-228600">
              <a:spcBef>
                <a:spcPct val="20000"/>
              </a:spcBef>
              <a:buChar char="»"/>
              <a:defRPr sz="2000">
                <a:solidFill>
                  <a:srgbClr val="003399"/>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3399"/>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3399"/>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3399"/>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3399"/>
                </a:solidFill>
                <a:latin typeface="Tahoma" panose="020B0604030504040204" pitchFamily="34" charset="0"/>
              </a:defRPr>
            </a:lvl9pPr>
          </a:lstStyle>
          <a:p>
            <a:pPr>
              <a:spcBef>
                <a:spcPct val="0"/>
              </a:spcBef>
              <a:buFontTx/>
              <a:buNone/>
            </a:pPr>
            <a:fld id="{4736EB41-0A57-44F9-895A-F7BD2D86348B}" type="slidenum">
              <a:rPr lang="en-US" altLang="en-US" sz="1200"/>
              <a:pPr>
                <a:spcBef>
                  <a:spcPct val="0"/>
                </a:spcBef>
                <a:buFontTx/>
                <a:buNone/>
              </a:pPr>
              <a:t>5</a:t>
            </a:fld>
            <a:endParaRPr lang="en-US" altLang="en-US" sz="1200"/>
          </a:p>
        </p:txBody>
      </p:sp>
      <p:sp>
        <p:nvSpPr>
          <p:cNvPr id="6" name="Footer Placeholder 1">
            <a:extLst>
              <a:ext uri="{FF2B5EF4-FFF2-40B4-BE49-F238E27FC236}">
                <a16:creationId xmlns:a16="http://schemas.microsoft.com/office/drawing/2014/main" id="{5F608AE9-5753-495A-8484-0B5B4F4920CD}"/>
              </a:ext>
            </a:extLst>
          </p:cNvPr>
          <p:cNvSpPr>
            <a:spLocks noGrp="1"/>
          </p:cNvSpPr>
          <p:nvPr>
            <p:ph type="ftr" sz="quarter" idx="10"/>
          </p:nvPr>
        </p:nvSpPr>
        <p:spPr>
          <a:xfrm>
            <a:off x="1406525" y="6400800"/>
            <a:ext cx="6096000" cy="238125"/>
          </a:xfrm>
        </p:spPr>
        <p:txBody>
          <a:bodyPr/>
          <a:lstStyle/>
          <a:p>
            <a:pPr>
              <a:defRPr/>
            </a:pPr>
            <a:r>
              <a:rPr lang="en-US" dirty="0"/>
              <a:t>ASME S&amp;C Training – Module A1 Tools And Resources</a:t>
            </a:r>
          </a:p>
        </p:txBody>
      </p:sp>
    </p:spTree>
    <p:extLst>
      <p:ext uri="{BB962C8B-B14F-4D97-AF65-F5344CB8AC3E}">
        <p14:creationId xmlns:p14="http://schemas.microsoft.com/office/powerpoint/2010/main" val="3073103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idx="1"/>
          </p:nvPr>
        </p:nvSpPr>
        <p:spPr>
          <a:xfrm>
            <a:off x="457200" y="1005840"/>
            <a:ext cx="8229600" cy="4846320"/>
          </a:xfrm>
          <a:extLst>
            <a:ext uri="{909E8E84-426E-40DD-AFC4-6F175D3DCCD1}">
              <a14:hiddenFill xmlns:a14="http://schemas.microsoft.com/office/drawing/2010/main">
                <a:solidFill>
                  <a:schemeClr val="accent2"/>
                </a:solidFill>
              </a14:hiddenFill>
            </a:ext>
          </a:extLst>
        </p:spPr>
        <p:txBody>
          <a:bodyPr/>
          <a:lstStyle/>
          <a:p>
            <a:pPr eaLnBrk="1" hangingPunct="1">
              <a:lnSpc>
                <a:spcPct val="90000"/>
              </a:lnSpc>
              <a:buFont typeface="Tahoma" panose="020B0604030504040204" pitchFamily="34" charset="0"/>
              <a:buChar char="•"/>
            </a:pPr>
            <a:r>
              <a:rPr lang="en-US" altLang="en-US" sz="2000" dirty="0"/>
              <a:t>Codes &amp; Standards Policies (CSPs)</a:t>
            </a:r>
          </a:p>
          <a:p>
            <a:pPr lvl="1" eaLnBrk="1" hangingPunct="1">
              <a:lnSpc>
                <a:spcPct val="90000"/>
              </a:lnSpc>
              <a:buFont typeface="Tahoma" panose="020B0604030504040204" pitchFamily="34" charset="0"/>
              <a:buChar char="‒"/>
            </a:pPr>
            <a:r>
              <a:rPr lang="en-US" altLang="en-US" sz="1800" dirty="0"/>
              <a:t>The ASME’s CSPs are operating policies that are applicable to the operation of Standards and Certification Committees and is approved by the ASME Council on Standards and Certification</a:t>
            </a:r>
            <a:br>
              <a:rPr lang="en-US" altLang="en-US" sz="1400" dirty="0"/>
            </a:br>
            <a:endParaRPr lang="en-US" altLang="en-US" sz="1400" dirty="0"/>
          </a:p>
          <a:p>
            <a:pPr eaLnBrk="1" hangingPunct="1">
              <a:lnSpc>
                <a:spcPct val="90000"/>
              </a:lnSpc>
              <a:buFont typeface="Tahoma" panose="020B0604030504040204" pitchFamily="34" charset="0"/>
              <a:buChar char="•"/>
            </a:pPr>
            <a:r>
              <a:rPr lang="en-US" altLang="en-US" sz="2000" dirty="0"/>
              <a:t>ASME Constitution and By-Laws</a:t>
            </a:r>
          </a:p>
          <a:p>
            <a:pPr lvl="1" eaLnBrk="1" hangingPunct="1">
              <a:lnSpc>
                <a:spcPct val="90000"/>
              </a:lnSpc>
              <a:buFont typeface="Tahoma" panose="020B0604030504040204" pitchFamily="34" charset="0"/>
              <a:buChar char="‒"/>
            </a:pPr>
            <a:r>
              <a:rPr lang="en-US" altLang="en-US" sz="1800" dirty="0"/>
              <a:t>The ASME Constitution is a body of fundamental principles. Changes can only be approved by vote of the ASME Society Membership.</a:t>
            </a:r>
          </a:p>
          <a:p>
            <a:pPr lvl="1" eaLnBrk="1" hangingPunct="1">
              <a:lnSpc>
                <a:spcPct val="90000"/>
              </a:lnSpc>
              <a:buFont typeface="Tahoma" panose="020B0604030504040204" pitchFamily="34" charset="0"/>
              <a:buChar char="‒"/>
            </a:pPr>
            <a:r>
              <a:rPr lang="en-US" altLang="en-US" sz="1800" dirty="0"/>
              <a:t>The ASME By-Laws contain rules regarding the organization and conduct of the ASME Society. They are approved by the Board of Governors</a:t>
            </a:r>
            <a:r>
              <a:rPr lang="en-US" altLang="en-US" sz="1400" dirty="0"/>
              <a:t>.</a:t>
            </a:r>
          </a:p>
          <a:p>
            <a:pPr marL="457200" lvl="1" indent="0" eaLnBrk="1" hangingPunct="1">
              <a:lnSpc>
                <a:spcPct val="90000"/>
              </a:lnSpc>
              <a:buNone/>
            </a:pPr>
            <a:endParaRPr lang="en-US" altLang="en-US" sz="1400" dirty="0"/>
          </a:p>
          <a:p>
            <a:pPr eaLnBrk="1" hangingPunct="1">
              <a:lnSpc>
                <a:spcPct val="90000"/>
              </a:lnSpc>
            </a:pPr>
            <a:r>
              <a:rPr lang="en-US" altLang="en-US" sz="2000" dirty="0"/>
              <a:t>ASME Society Policies</a:t>
            </a:r>
          </a:p>
          <a:p>
            <a:pPr lvl="1" eaLnBrk="1" hangingPunct="1">
              <a:lnSpc>
                <a:spcPct val="90000"/>
              </a:lnSpc>
              <a:buFont typeface="Tahoma" panose="020B0604030504040204" pitchFamily="34" charset="0"/>
              <a:buChar char="–"/>
            </a:pPr>
            <a:r>
              <a:rPr lang="en-US" altLang="en-US" sz="1800" dirty="0"/>
              <a:t>Documents that set forth the rules and procedures relating to some particular aspect(s) of the ASME Organization and operation</a:t>
            </a:r>
          </a:p>
          <a:p>
            <a:pPr lvl="1" eaLnBrk="1" hangingPunct="1">
              <a:lnSpc>
                <a:spcPct val="90000"/>
              </a:lnSpc>
              <a:buFont typeface="Tahoma" panose="020B0604030504040204" pitchFamily="34" charset="0"/>
              <a:buChar char="–"/>
            </a:pPr>
            <a:r>
              <a:rPr lang="en-US" altLang="en-US" sz="1800" dirty="0"/>
              <a:t>Approved by the Board of Governors</a:t>
            </a:r>
            <a:endParaRPr lang="en-US" altLang="en-US" sz="1600" strike="sngStrike" dirty="0"/>
          </a:p>
        </p:txBody>
      </p:sp>
      <p:sp>
        <p:nvSpPr>
          <p:cNvPr id="23557" name="Rectangle 2"/>
          <p:cNvSpPr>
            <a:spLocks noGrp="1" noChangeArrowheads="1"/>
          </p:cNvSpPr>
          <p:nvPr>
            <p:ph type="title"/>
          </p:nvPr>
        </p:nvSpPr>
        <p:spPr>
          <a:xfrm>
            <a:off x="914400" y="274320"/>
            <a:ext cx="7315200" cy="457200"/>
          </a:xfrm>
        </p:spPr>
        <p:txBody>
          <a:bodyPr/>
          <a:lstStyle/>
          <a:p>
            <a:pPr eaLnBrk="1" hangingPunct="1"/>
            <a:r>
              <a:rPr lang="en-US" altLang="en-US" dirty="0"/>
              <a:t>POLICIES</a:t>
            </a:r>
          </a:p>
        </p:txBody>
      </p:sp>
      <p:sp>
        <p:nvSpPr>
          <p:cNvPr id="23556" name="Slide Number Placeholder 4"/>
          <p:cNvSpPr>
            <a:spLocks noGrp="1"/>
          </p:cNvSpPr>
          <p:nvPr>
            <p:ph type="sldNum"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800">
                <a:solidFill>
                  <a:srgbClr val="003399"/>
                </a:solidFill>
                <a:latin typeface="Tahoma" panose="020B0604030504040204" pitchFamily="34" charset="0"/>
              </a:defRPr>
            </a:lvl1pPr>
            <a:lvl2pPr marL="742950" indent="-285750">
              <a:spcBef>
                <a:spcPct val="20000"/>
              </a:spcBef>
              <a:buChar char="–"/>
              <a:defRPr sz="2400">
                <a:solidFill>
                  <a:srgbClr val="003399"/>
                </a:solidFill>
                <a:latin typeface="Tahoma" panose="020B0604030504040204" pitchFamily="34" charset="0"/>
              </a:defRPr>
            </a:lvl2pPr>
            <a:lvl3pPr marL="1143000" indent="-228600">
              <a:spcBef>
                <a:spcPct val="20000"/>
              </a:spcBef>
              <a:buChar char="•"/>
              <a:defRPr sz="2000">
                <a:solidFill>
                  <a:srgbClr val="003399"/>
                </a:solidFill>
                <a:latin typeface="Tahoma" panose="020B0604030504040204" pitchFamily="34" charset="0"/>
              </a:defRPr>
            </a:lvl3pPr>
            <a:lvl4pPr marL="1600200" indent="-228600">
              <a:spcBef>
                <a:spcPct val="20000"/>
              </a:spcBef>
              <a:buChar char="–"/>
              <a:defRPr sz="2000">
                <a:solidFill>
                  <a:srgbClr val="003399"/>
                </a:solidFill>
                <a:latin typeface="Tahoma" panose="020B0604030504040204" pitchFamily="34" charset="0"/>
              </a:defRPr>
            </a:lvl4pPr>
            <a:lvl5pPr marL="2057400" indent="-228600">
              <a:spcBef>
                <a:spcPct val="20000"/>
              </a:spcBef>
              <a:buChar char="»"/>
              <a:defRPr sz="2000">
                <a:solidFill>
                  <a:srgbClr val="003399"/>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3399"/>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3399"/>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3399"/>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3399"/>
                </a:solidFill>
                <a:latin typeface="Tahoma" panose="020B0604030504040204" pitchFamily="34" charset="0"/>
              </a:defRPr>
            </a:lvl9pPr>
          </a:lstStyle>
          <a:p>
            <a:pPr>
              <a:spcBef>
                <a:spcPct val="0"/>
              </a:spcBef>
              <a:buFontTx/>
              <a:buNone/>
            </a:pPr>
            <a:fld id="{8DCF1525-43C0-4131-81C0-CC3592337358}" type="slidenum">
              <a:rPr lang="en-US" altLang="en-US" sz="1200"/>
              <a:pPr>
                <a:spcBef>
                  <a:spcPct val="0"/>
                </a:spcBef>
                <a:buFontTx/>
                <a:buNone/>
              </a:pPr>
              <a:t>6</a:t>
            </a:fld>
            <a:endParaRPr lang="en-US" altLang="en-US" sz="1200"/>
          </a:p>
        </p:txBody>
      </p:sp>
      <p:sp>
        <p:nvSpPr>
          <p:cNvPr id="6" name="Footer Placeholder 1">
            <a:extLst>
              <a:ext uri="{FF2B5EF4-FFF2-40B4-BE49-F238E27FC236}">
                <a16:creationId xmlns:a16="http://schemas.microsoft.com/office/drawing/2014/main" id="{8228B125-B5EA-4DF6-A4C0-ACE3CC7FC16B}"/>
              </a:ext>
            </a:extLst>
          </p:cNvPr>
          <p:cNvSpPr>
            <a:spLocks noGrp="1"/>
          </p:cNvSpPr>
          <p:nvPr>
            <p:ph type="ftr" sz="quarter" idx="10"/>
          </p:nvPr>
        </p:nvSpPr>
        <p:spPr>
          <a:xfrm>
            <a:off x="1406525" y="6400800"/>
            <a:ext cx="6096000" cy="238125"/>
          </a:xfrm>
        </p:spPr>
        <p:txBody>
          <a:bodyPr/>
          <a:lstStyle/>
          <a:p>
            <a:pPr>
              <a:defRPr/>
            </a:pPr>
            <a:r>
              <a:rPr lang="en-US" dirty="0"/>
              <a:t>ASME S&amp;C Training – Module A1 Tools And Resources</a:t>
            </a:r>
          </a:p>
        </p:txBody>
      </p:sp>
    </p:spTree>
    <p:extLst>
      <p:ext uri="{BB962C8B-B14F-4D97-AF65-F5344CB8AC3E}">
        <p14:creationId xmlns:p14="http://schemas.microsoft.com/office/powerpoint/2010/main" val="3279155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idx="1"/>
          </p:nvPr>
        </p:nvSpPr>
        <p:spPr>
          <a:xfrm>
            <a:off x="457200" y="1005840"/>
            <a:ext cx="8229600" cy="4846320"/>
          </a:xfrm>
          <a:extLst>
            <a:ext uri="{909E8E84-426E-40DD-AFC4-6F175D3DCCD1}">
              <a14:hiddenFill xmlns:a14="http://schemas.microsoft.com/office/drawing/2010/main">
                <a:solidFill>
                  <a:schemeClr val="accent2"/>
                </a:solidFill>
              </a14:hiddenFill>
            </a:ext>
          </a:extLst>
        </p:spPr>
        <p:txBody>
          <a:bodyPr/>
          <a:lstStyle/>
          <a:p>
            <a:pPr eaLnBrk="1" hangingPunct="1"/>
            <a:r>
              <a:rPr lang="en-US" altLang="en-US" dirty="0"/>
              <a:t>Contain requirements and guidance for use by ASME standards development committees to organize, staff, and administer their activities associated with the development and maintenance of ASME C&amp;S </a:t>
            </a:r>
            <a:endParaRPr lang="en-US" altLang="en-US" strike="sngStrike" dirty="0"/>
          </a:p>
          <a:p>
            <a:pPr eaLnBrk="1" hangingPunct="1"/>
            <a:r>
              <a:rPr lang="en-US" altLang="en-US" dirty="0"/>
              <a:t>Developed in order to comply with ANSI Essential Requirements</a:t>
            </a:r>
          </a:p>
          <a:p>
            <a:pPr eaLnBrk="1" hangingPunct="1"/>
            <a:r>
              <a:rPr lang="en-US" altLang="en-US" dirty="0"/>
              <a:t>Approved by</a:t>
            </a:r>
          </a:p>
          <a:p>
            <a:pPr lvl="2" eaLnBrk="1" hangingPunct="1"/>
            <a:r>
              <a:rPr lang="en-US" altLang="en-US" sz="2000" dirty="0"/>
              <a:t>ASME Council on Standards and Certification or their designee</a:t>
            </a:r>
          </a:p>
          <a:p>
            <a:pPr lvl="2" eaLnBrk="1" hangingPunct="1">
              <a:spcBef>
                <a:spcPct val="0"/>
              </a:spcBef>
            </a:pPr>
            <a:r>
              <a:rPr lang="en-US" altLang="en-US" sz="2000" dirty="0"/>
              <a:t>ANSI Executive Standards Council (</a:t>
            </a:r>
            <a:r>
              <a:rPr lang="en-US" altLang="en-US" sz="2000" dirty="0" err="1"/>
              <a:t>ExSC</a:t>
            </a:r>
            <a:r>
              <a:rPr lang="en-US" altLang="en-US" sz="2000" dirty="0"/>
              <a:t>)</a:t>
            </a:r>
          </a:p>
        </p:txBody>
      </p:sp>
      <p:sp>
        <p:nvSpPr>
          <p:cNvPr id="21509" name="Rectangle 2"/>
          <p:cNvSpPr>
            <a:spLocks noGrp="1" noChangeArrowheads="1"/>
          </p:cNvSpPr>
          <p:nvPr>
            <p:ph type="title"/>
          </p:nvPr>
        </p:nvSpPr>
        <p:spPr>
          <a:xfrm>
            <a:off x="457200" y="274638"/>
            <a:ext cx="8229600" cy="457200"/>
          </a:xfrm>
        </p:spPr>
        <p:txBody>
          <a:bodyPr/>
          <a:lstStyle/>
          <a:p>
            <a:pPr eaLnBrk="1" hangingPunct="1"/>
            <a:r>
              <a:rPr lang="en-US" altLang="en-US" dirty="0"/>
              <a:t>OPERATING PROCEDURES</a:t>
            </a:r>
            <a:endParaRPr lang="en-US" altLang="en-US" sz="2800" dirty="0"/>
          </a:p>
        </p:txBody>
      </p:sp>
      <p:sp>
        <p:nvSpPr>
          <p:cNvPr id="21508" name="Slide Number Placeholder 4"/>
          <p:cNvSpPr>
            <a:spLocks noGrp="1"/>
          </p:cNvSpPr>
          <p:nvPr>
            <p:ph type="sldNum"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800">
                <a:solidFill>
                  <a:srgbClr val="003399"/>
                </a:solidFill>
                <a:latin typeface="Tahoma" panose="020B0604030504040204" pitchFamily="34" charset="0"/>
              </a:defRPr>
            </a:lvl1pPr>
            <a:lvl2pPr marL="742950" indent="-285750">
              <a:spcBef>
                <a:spcPct val="20000"/>
              </a:spcBef>
              <a:buChar char="–"/>
              <a:defRPr sz="2400">
                <a:solidFill>
                  <a:srgbClr val="003399"/>
                </a:solidFill>
                <a:latin typeface="Tahoma" panose="020B0604030504040204" pitchFamily="34" charset="0"/>
              </a:defRPr>
            </a:lvl2pPr>
            <a:lvl3pPr marL="1143000" indent="-228600">
              <a:spcBef>
                <a:spcPct val="20000"/>
              </a:spcBef>
              <a:buChar char="•"/>
              <a:defRPr sz="2000">
                <a:solidFill>
                  <a:srgbClr val="003399"/>
                </a:solidFill>
                <a:latin typeface="Tahoma" panose="020B0604030504040204" pitchFamily="34" charset="0"/>
              </a:defRPr>
            </a:lvl3pPr>
            <a:lvl4pPr marL="1600200" indent="-228600">
              <a:spcBef>
                <a:spcPct val="20000"/>
              </a:spcBef>
              <a:buChar char="–"/>
              <a:defRPr sz="2000">
                <a:solidFill>
                  <a:srgbClr val="003399"/>
                </a:solidFill>
                <a:latin typeface="Tahoma" panose="020B0604030504040204" pitchFamily="34" charset="0"/>
              </a:defRPr>
            </a:lvl4pPr>
            <a:lvl5pPr marL="2057400" indent="-228600">
              <a:spcBef>
                <a:spcPct val="20000"/>
              </a:spcBef>
              <a:buChar char="»"/>
              <a:defRPr sz="2000">
                <a:solidFill>
                  <a:srgbClr val="003399"/>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3399"/>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3399"/>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3399"/>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3399"/>
                </a:solidFill>
                <a:latin typeface="Tahoma" panose="020B0604030504040204" pitchFamily="34" charset="0"/>
              </a:defRPr>
            </a:lvl9pPr>
          </a:lstStyle>
          <a:p>
            <a:pPr>
              <a:spcBef>
                <a:spcPct val="0"/>
              </a:spcBef>
              <a:buFontTx/>
              <a:buNone/>
            </a:pPr>
            <a:fld id="{5904AEF8-A5DA-463F-9B18-95CA6553AA55}" type="slidenum">
              <a:rPr lang="en-US" altLang="en-US" sz="1200"/>
              <a:pPr>
                <a:spcBef>
                  <a:spcPct val="0"/>
                </a:spcBef>
                <a:buFontTx/>
                <a:buNone/>
              </a:pPr>
              <a:t>7</a:t>
            </a:fld>
            <a:endParaRPr lang="en-US" altLang="en-US" sz="1200"/>
          </a:p>
        </p:txBody>
      </p:sp>
      <p:sp>
        <p:nvSpPr>
          <p:cNvPr id="6" name="Footer Placeholder 1">
            <a:extLst>
              <a:ext uri="{FF2B5EF4-FFF2-40B4-BE49-F238E27FC236}">
                <a16:creationId xmlns:a16="http://schemas.microsoft.com/office/drawing/2014/main" id="{93CB5651-7280-4DBF-9ECC-47583783D323}"/>
              </a:ext>
            </a:extLst>
          </p:cNvPr>
          <p:cNvSpPr>
            <a:spLocks noGrp="1"/>
          </p:cNvSpPr>
          <p:nvPr>
            <p:ph type="ftr" sz="quarter" idx="10"/>
          </p:nvPr>
        </p:nvSpPr>
        <p:spPr>
          <a:xfrm>
            <a:off x="1406525" y="6400800"/>
            <a:ext cx="6096000" cy="238125"/>
          </a:xfrm>
        </p:spPr>
        <p:txBody>
          <a:bodyPr/>
          <a:lstStyle/>
          <a:p>
            <a:pPr>
              <a:defRPr/>
            </a:pPr>
            <a:r>
              <a:rPr lang="en-US" dirty="0"/>
              <a:t>ASME S&amp;C Training – Module A1 Tools And Resources</a:t>
            </a:r>
          </a:p>
        </p:txBody>
      </p:sp>
    </p:spTree>
    <p:extLst>
      <p:ext uri="{BB962C8B-B14F-4D97-AF65-F5344CB8AC3E}">
        <p14:creationId xmlns:p14="http://schemas.microsoft.com/office/powerpoint/2010/main" val="14276775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idx="1"/>
          </p:nvPr>
        </p:nvSpPr>
        <p:spPr>
          <a:xfrm>
            <a:off x="457200" y="1005840"/>
            <a:ext cx="8229600" cy="4846320"/>
          </a:xfrm>
          <a:extLst>
            <a:ext uri="{909E8E84-426E-40DD-AFC4-6F175D3DCCD1}">
              <a14:hiddenFill xmlns:a14="http://schemas.microsoft.com/office/drawing/2010/main">
                <a:solidFill>
                  <a:schemeClr val="accent2"/>
                </a:solidFill>
              </a14:hiddenFill>
            </a:ext>
          </a:extLst>
        </p:spPr>
        <p:txBody>
          <a:bodyPr/>
          <a:lstStyle/>
          <a:p>
            <a:pPr marL="0" indent="0" eaLnBrk="1" hangingPunct="1">
              <a:buNone/>
            </a:pPr>
            <a:r>
              <a:rPr lang="en-US" altLang="en-US" dirty="0"/>
              <a:t>The following procedures are not included in the operating procedures: </a:t>
            </a:r>
          </a:p>
          <a:p>
            <a:pPr lvl="1" eaLnBrk="1" hangingPunct="1">
              <a:buFont typeface="Arial" panose="020B0604020202020204" pitchFamily="34" charset="0"/>
              <a:buChar char="•"/>
            </a:pPr>
            <a:r>
              <a:rPr lang="en-US" altLang="en-US" dirty="0"/>
              <a:t>Procedures for Development of ASME Technical Reports</a:t>
            </a:r>
          </a:p>
          <a:p>
            <a:pPr lvl="2" eaLnBrk="1" hangingPunct="1">
              <a:buFont typeface="Arial" panose="020B0604020202020204" pitchFamily="34" charset="0"/>
              <a:buChar char="‒"/>
            </a:pPr>
            <a:r>
              <a:rPr lang="en-US" altLang="en-US" sz="1800" dirty="0"/>
              <a:t>Describes the approval criteria for developing a Technical Report</a:t>
            </a:r>
          </a:p>
          <a:p>
            <a:pPr lvl="2" eaLnBrk="1" hangingPunct="1">
              <a:buFont typeface="Arial" panose="020B0604020202020204" pitchFamily="34" charset="0"/>
              <a:buChar char="‒"/>
            </a:pPr>
            <a:r>
              <a:rPr lang="en-US" altLang="en-US" sz="1800" dirty="0"/>
              <a:t>Approved by Board on Council Operations (BCO) &amp; ANSI Executive Standards Council </a:t>
            </a:r>
          </a:p>
          <a:p>
            <a:pPr lvl="1" eaLnBrk="1" hangingPunct="1">
              <a:buFont typeface="Arial" panose="020B0604020202020204" pitchFamily="34" charset="0"/>
              <a:buChar char="•"/>
            </a:pPr>
            <a:r>
              <a:rPr lang="en-US" altLang="en-US" dirty="0"/>
              <a:t>Operating Procedures for ASME Administered U.S. Technical Advisory Groups (TAG) for ISO Activities</a:t>
            </a:r>
          </a:p>
          <a:p>
            <a:pPr lvl="2" eaLnBrk="1" hangingPunct="1">
              <a:buFont typeface="Arial" panose="020B0604020202020204" pitchFamily="34" charset="0"/>
              <a:buChar char="‒"/>
            </a:pPr>
            <a:r>
              <a:rPr lang="en-US" altLang="en-US" dirty="0"/>
              <a:t>Describes the committee operation (e.g., U.S. TAG Committee Charter, Functions &amp; Responsibilities &amp; Communication)</a:t>
            </a:r>
          </a:p>
          <a:p>
            <a:pPr lvl="2" eaLnBrk="1" hangingPunct="1">
              <a:buFont typeface="Arial" panose="020B0604020202020204" pitchFamily="34" charset="0"/>
              <a:buChar char="‒"/>
            </a:pPr>
            <a:r>
              <a:rPr lang="en-US" altLang="en-US" dirty="0"/>
              <a:t>Approved by the parent committee. In most cases, the parent committee is the consensus committee</a:t>
            </a:r>
          </a:p>
          <a:p>
            <a:pPr marL="0" indent="0" eaLnBrk="1" hangingPunct="1">
              <a:buNone/>
            </a:pPr>
            <a:endParaRPr lang="en-US" altLang="en-US" sz="1800" dirty="0"/>
          </a:p>
          <a:p>
            <a:pPr eaLnBrk="1" hangingPunct="1"/>
            <a:endParaRPr lang="en-US" altLang="en-US" sz="1800" dirty="0"/>
          </a:p>
          <a:p>
            <a:pPr eaLnBrk="1" hangingPunct="1"/>
            <a:endParaRPr lang="en-US" altLang="en-US" sz="1800" dirty="0"/>
          </a:p>
          <a:p>
            <a:pPr eaLnBrk="1" hangingPunct="1"/>
            <a:endParaRPr lang="en-US" altLang="en-US" sz="1800" dirty="0"/>
          </a:p>
        </p:txBody>
      </p:sp>
      <p:sp>
        <p:nvSpPr>
          <p:cNvPr id="21509" name="Rectangle 2"/>
          <p:cNvSpPr>
            <a:spLocks noGrp="1" noChangeArrowheads="1"/>
          </p:cNvSpPr>
          <p:nvPr>
            <p:ph type="title"/>
          </p:nvPr>
        </p:nvSpPr>
        <p:spPr>
          <a:xfrm>
            <a:off x="914400" y="274638"/>
            <a:ext cx="7315200" cy="457200"/>
          </a:xfrm>
        </p:spPr>
        <p:txBody>
          <a:bodyPr/>
          <a:lstStyle/>
          <a:p>
            <a:pPr eaLnBrk="1" hangingPunct="1"/>
            <a:r>
              <a:rPr lang="en-US" altLang="en-US" dirty="0"/>
              <a:t>OTHER PROCEDURES</a:t>
            </a:r>
            <a:endParaRPr lang="en-US" altLang="en-US" sz="2800" dirty="0"/>
          </a:p>
        </p:txBody>
      </p:sp>
      <p:sp>
        <p:nvSpPr>
          <p:cNvPr id="21508" name="Slide Number Placeholder 4"/>
          <p:cNvSpPr>
            <a:spLocks noGrp="1"/>
          </p:cNvSpPr>
          <p:nvPr>
            <p:ph type="sldNum"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800">
                <a:solidFill>
                  <a:srgbClr val="003399"/>
                </a:solidFill>
                <a:latin typeface="Tahoma" panose="020B0604030504040204" pitchFamily="34" charset="0"/>
              </a:defRPr>
            </a:lvl1pPr>
            <a:lvl2pPr marL="742950" indent="-285750">
              <a:spcBef>
                <a:spcPct val="20000"/>
              </a:spcBef>
              <a:buChar char="–"/>
              <a:defRPr sz="2400">
                <a:solidFill>
                  <a:srgbClr val="003399"/>
                </a:solidFill>
                <a:latin typeface="Tahoma" panose="020B0604030504040204" pitchFamily="34" charset="0"/>
              </a:defRPr>
            </a:lvl2pPr>
            <a:lvl3pPr marL="1143000" indent="-228600">
              <a:spcBef>
                <a:spcPct val="20000"/>
              </a:spcBef>
              <a:buChar char="•"/>
              <a:defRPr sz="2000">
                <a:solidFill>
                  <a:srgbClr val="003399"/>
                </a:solidFill>
                <a:latin typeface="Tahoma" panose="020B0604030504040204" pitchFamily="34" charset="0"/>
              </a:defRPr>
            </a:lvl3pPr>
            <a:lvl4pPr marL="1600200" indent="-228600">
              <a:spcBef>
                <a:spcPct val="20000"/>
              </a:spcBef>
              <a:buChar char="–"/>
              <a:defRPr sz="2000">
                <a:solidFill>
                  <a:srgbClr val="003399"/>
                </a:solidFill>
                <a:latin typeface="Tahoma" panose="020B0604030504040204" pitchFamily="34" charset="0"/>
              </a:defRPr>
            </a:lvl4pPr>
            <a:lvl5pPr marL="2057400" indent="-228600">
              <a:spcBef>
                <a:spcPct val="20000"/>
              </a:spcBef>
              <a:buChar char="»"/>
              <a:defRPr sz="2000">
                <a:solidFill>
                  <a:srgbClr val="003399"/>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3399"/>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3399"/>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3399"/>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3399"/>
                </a:solidFill>
                <a:latin typeface="Tahoma" panose="020B0604030504040204" pitchFamily="34" charset="0"/>
              </a:defRPr>
            </a:lvl9pPr>
          </a:lstStyle>
          <a:p>
            <a:pPr>
              <a:spcBef>
                <a:spcPct val="0"/>
              </a:spcBef>
              <a:buFontTx/>
              <a:buNone/>
            </a:pPr>
            <a:fld id="{5904AEF8-A5DA-463F-9B18-95CA6553AA55}" type="slidenum">
              <a:rPr lang="en-US" altLang="en-US" sz="1200"/>
              <a:pPr>
                <a:spcBef>
                  <a:spcPct val="0"/>
                </a:spcBef>
                <a:buFontTx/>
                <a:buNone/>
              </a:pPr>
              <a:t>8</a:t>
            </a:fld>
            <a:endParaRPr lang="en-US" altLang="en-US" sz="1200"/>
          </a:p>
        </p:txBody>
      </p:sp>
      <p:sp>
        <p:nvSpPr>
          <p:cNvPr id="6" name="Footer Placeholder 1">
            <a:extLst>
              <a:ext uri="{FF2B5EF4-FFF2-40B4-BE49-F238E27FC236}">
                <a16:creationId xmlns:a16="http://schemas.microsoft.com/office/drawing/2014/main" id="{A135F5C3-819E-4FC0-B2ED-B0D2F61C2DA9}"/>
              </a:ext>
            </a:extLst>
          </p:cNvPr>
          <p:cNvSpPr>
            <a:spLocks noGrp="1"/>
          </p:cNvSpPr>
          <p:nvPr>
            <p:ph type="ftr" sz="quarter" idx="10"/>
          </p:nvPr>
        </p:nvSpPr>
        <p:spPr>
          <a:xfrm>
            <a:off x="1406525" y="6400800"/>
            <a:ext cx="6096000" cy="238125"/>
          </a:xfrm>
        </p:spPr>
        <p:txBody>
          <a:bodyPr/>
          <a:lstStyle/>
          <a:p>
            <a:pPr>
              <a:defRPr/>
            </a:pPr>
            <a:r>
              <a:rPr lang="en-US" dirty="0"/>
              <a:t>ASME S&amp;C Training – Module A1 Tools And Resources</a:t>
            </a:r>
          </a:p>
        </p:txBody>
      </p:sp>
    </p:spTree>
    <p:extLst>
      <p:ext uri="{BB962C8B-B14F-4D97-AF65-F5344CB8AC3E}">
        <p14:creationId xmlns:p14="http://schemas.microsoft.com/office/powerpoint/2010/main" val="160660123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nyej\LOCALS~1\Temp\articulate\presenter\imgtemp\TSBJkxyJ_files\slide0001_image001.png"/>
</p:tagLst>
</file>

<file path=ppt/theme/theme1.xml><?xml version="1.0" encoding="utf-8"?>
<a:theme xmlns:a="http://schemas.openxmlformats.org/drawingml/2006/main" name="S&amp;C Modules">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amp;C Modules" id="{E3D1ABBA-B283-4086-8DB0-082B060ABCDB}" vid="{8F1530C0-A7EB-405C-AC9F-31715728C8B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98991A46020B0478D042E324E418E89" ma:contentTypeVersion="8" ma:contentTypeDescription="Create a new document." ma:contentTypeScope="" ma:versionID="281d8d09b6bb1006e2103ef14f8e507e">
  <xsd:schema xmlns:xsd="http://www.w3.org/2001/XMLSchema" xmlns:xs="http://www.w3.org/2001/XMLSchema" xmlns:p="http://schemas.microsoft.com/office/2006/metadata/properties" xmlns:ns2="528f45a4-001a-4bb8-b5a8-734b496ab4d2" xmlns:ns3="cca32fd2-06a7-4feb-9a71-5595d7cd2305" targetNamespace="http://schemas.microsoft.com/office/2006/metadata/properties" ma:root="true" ma:fieldsID="c2d2ca096cc00cb257e7452689151908" ns2:_="" ns3:_="">
    <xsd:import namespace="528f45a4-001a-4bb8-b5a8-734b496ab4d2"/>
    <xsd:import namespace="cca32fd2-06a7-4feb-9a71-5595d7cd230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LengthInSecond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8f45a4-001a-4bb8-b5a8-734b496ab4d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ca32fd2-06a7-4feb-9a71-5595d7cd230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03CD70D-0C13-49A7-9AF4-BBBC590CFFF7}">
  <ds:schemaRefs>
    <ds:schemaRef ds:uri="http://schemas.microsoft.com/office/2006/metadata/properties"/>
    <ds:schemaRef ds:uri="http://purl.org/dc/terms/"/>
    <ds:schemaRef ds:uri="http://schemas.microsoft.com/office/2006/documentManagement/types"/>
    <ds:schemaRef ds:uri="cca32fd2-06a7-4feb-9a71-5595d7cd2305"/>
    <ds:schemaRef ds:uri="http://purl.org/dc/dcmitype/"/>
    <ds:schemaRef ds:uri="http://schemas.microsoft.com/office/infopath/2007/PartnerControls"/>
    <ds:schemaRef ds:uri="http://purl.org/dc/elements/1.1/"/>
    <ds:schemaRef ds:uri="http://schemas.openxmlformats.org/package/2006/metadata/core-properties"/>
    <ds:schemaRef ds:uri="528f45a4-001a-4bb8-b5a8-734b496ab4d2"/>
    <ds:schemaRef ds:uri="http://www.w3.org/XML/1998/namespace"/>
  </ds:schemaRefs>
</ds:datastoreItem>
</file>

<file path=customXml/itemProps2.xml><?xml version="1.0" encoding="utf-8"?>
<ds:datastoreItem xmlns:ds="http://schemas.openxmlformats.org/officeDocument/2006/customXml" ds:itemID="{32057055-C194-4261-B69E-8A82F7E1303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8f45a4-001a-4bb8-b5a8-734b496ab4d2"/>
    <ds:schemaRef ds:uri="cca32fd2-06a7-4feb-9a71-5595d7cd230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C97DCB9-4EB8-4648-A1DE-920000FC4E5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S&amp;C Modules</Template>
  <TotalTime>1431</TotalTime>
  <Words>2385</Words>
  <Application>Microsoft Office PowerPoint</Application>
  <PresentationFormat>On-screen Show (4:3)</PresentationFormat>
  <Paragraphs>243</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S&amp;C Modules</vt:lpstr>
      <vt:lpstr>Standards and Certification Training </vt:lpstr>
      <vt:lpstr>PowerPoint Presentation</vt:lpstr>
      <vt:lpstr>MODULE A COURSE OUTLINE</vt:lpstr>
      <vt:lpstr>LEARNING OBJECTIVES</vt:lpstr>
      <vt:lpstr>ASME S&amp;C COMMITTEES</vt:lpstr>
      <vt:lpstr>ASME C&amp;S POLICIES, PROCEDURES, AND GUIDES</vt:lpstr>
      <vt:lpstr>POLICIES</vt:lpstr>
      <vt:lpstr>OPERATING PROCEDURES</vt:lpstr>
      <vt:lpstr>OTHER PROCEDURES</vt:lpstr>
      <vt:lpstr>OTHER PROCEDURES</vt:lpstr>
      <vt:lpstr>GUIDES AND FORMS</vt:lpstr>
      <vt:lpstr>GUIDES AND FORMS</vt:lpstr>
      <vt:lpstr>C&amp;S ELECTRONIC TOOL</vt:lpstr>
      <vt:lpstr>C&amp;S ELECTRONIC TOOL</vt:lpstr>
      <vt:lpstr>MODULE SUMMARY</vt:lpstr>
      <vt:lpstr>REFERENCES</vt:lpstr>
    </vt:vector>
  </TitlesOfParts>
  <Company>rsd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robvil</dc:creator>
  <cp:lastModifiedBy>Carlton R. Ramcharran</cp:lastModifiedBy>
  <cp:revision>96</cp:revision>
  <cp:lastPrinted>2005-06-29T00:17:21Z</cp:lastPrinted>
  <dcterms:created xsi:type="dcterms:W3CDTF">2004-05-23T16:21:47Z</dcterms:created>
  <dcterms:modified xsi:type="dcterms:W3CDTF">2021-08-26T20:11:18Z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0x010100F98991A46020B0478D042E324E418E89</vt:lpwstr>
  </property>
  <property fmtid="{D5CDD505-2E9C-101B-9397-08002B2CF9AE}" pid="3" name="Order">
    <vt:r8>23154800</vt:r8>
  </property>
</Properties>
</file>